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32"/>
  </p:notesMasterIdLst>
  <p:sldIdLst>
    <p:sldId id="270" r:id="rId5"/>
    <p:sldId id="283" r:id="rId6"/>
    <p:sldId id="256" r:id="rId7"/>
    <p:sldId id="271" r:id="rId8"/>
    <p:sldId id="272" r:id="rId9"/>
    <p:sldId id="310" r:id="rId10"/>
    <p:sldId id="311" r:id="rId11"/>
    <p:sldId id="297" r:id="rId12"/>
    <p:sldId id="273" r:id="rId13"/>
    <p:sldId id="274" r:id="rId14"/>
    <p:sldId id="275" r:id="rId15"/>
    <p:sldId id="279" r:id="rId16"/>
    <p:sldId id="280" r:id="rId17"/>
    <p:sldId id="281" r:id="rId18"/>
    <p:sldId id="315" r:id="rId19"/>
    <p:sldId id="276" r:id="rId20"/>
    <p:sldId id="282" r:id="rId21"/>
    <p:sldId id="277" r:id="rId22"/>
    <p:sldId id="278" r:id="rId23"/>
    <p:sldId id="312" r:id="rId24"/>
    <p:sldId id="313" r:id="rId25"/>
    <p:sldId id="314" r:id="rId26"/>
    <p:sldId id="316" r:id="rId27"/>
    <p:sldId id="317" r:id="rId28"/>
    <p:sldId id="318" r:id="rId29"/>
    <p:sldId id="319" r:id="rId30"/>
    <p:sldId id="320" r:id="rId31"/>
  </p:sldIdLst>
  <p:sldSz cx="9144000" cy="6858000" type="screen4x3"/>
  <p:notesSz cx="6858000" cy="9144000"/>
  <p:embeddedFontLst>
    <p:embeddedFont>
      <p:font typeface="Arial Black" panose="020B0A04020102020204" pitchFamily="34" charset="0"/>
      <p:bold r:id="rId33"/>
    </p:embeddedFont>
    <p:embeddedFont>
      <p:font typeface="Bahnschrift Condensed" panose="020B0502040204020203" pitchFamily="34" charset="0"/>
      <p:regular r:id="rId34"/>
      <p:bold r:id="rId35"/>
    </p:embeddedFont>
    <p:embeddedFont>
      <p:font typeface="Century Gothic" panose="020B0502020202020204" pitchFamily="34" charset="0"/>
      <p:regular r:id="rId36"/>
      <p:bold r:id="rId37"/>
      <p:italic r:id="rId38"/>
      <p:boldItalic r:id="rId39"/>
    </p:embeddedFont>
    <p:embeddedFont>
      <p:font typeface="GavadonUltraKt" panose="00000400000000000000" pitchFamily="2" charset="0"/>
      <p:regular r:id="rId40"/>
    </p:embeddedFont>
    <p:embeddedFont>
      <p:font typeface="HGS創英ﾌﾟﾚｾﾞﾝｽEB" panose="02020800000000000000" pitchFamily="18" charset="-128"/>
      <p:regular r:id="rId41"/>
    </p:embeddedFont>
    <p:embeddedFont>
      <p:font typeface="HG明朝E" panose="02020909000000000000" pitchFamily="17" charset="-128"/>
      <p:regular r:id="rId42"/>
    </p:embeddedFont>
    <p:embeddedFont>
      <p:font typeface="メイリオ" panose="020B0604030504040204" pitchFamily="50" charset="-128"/>
      <p:regular r:id="rId43"/>
      <p:bold r:id="rId44"/>
      <p:italic r:id="rId45"/>
      <p:boldItalic r:id="rId46"/>
    </p:embeddedFont>
    <p:embeddedFont>
      <p:font typeface="游ゴシック" panose="020B0400000000000000" pitchFamily="50" charset="-128"/>
      <p:regular r:id="rId47"/>
      <p:bold r:id="rId4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A2BE9B-3BAC-4329-9D3E-D9598B416431}" v="1129" dt="2020-02-03T09:03:17.715"/>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79" autoAdjust="0"/>
    <p:restoredTop sz="94660"/>
  </p:normalViewPr>
  <p:slideViewPr>
    <p:cSldViewPr snapToGrid="0">
      <p:cViewPr varScale="1">
        <p:scale>
          <a:sx n="109" d="100"/>
          <a:sy n="109" d="100"/>
        </p:scale>
        <p:origin x="33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4.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2020/2/3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2020/2/3</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2020/2/3</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2020/2/3</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2020/2/3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2020/2/3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2020/2/3</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slideLayout" Target="../slideLayouts/slideLayout2.xml"/><Relationship Id="rId5" Type="http://schemas.openxmlformats.org/officeDocument/2006/relationships/image" Target="../media/image30.wmf"/><Relationship Id="rId4" Type="http://schemas.openxmlformats.org/officeDocument/2006/relationships/image" Target="../media/image29.wmf"/></Relationships>
</file>

<file path=ppt/slides/_rels/slide15.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slideLayout" Target="../slideLayouts/slideLayout2.xml"/><Relationship Id="rId5" Type="http://schemas.openxmlformats.org/officeDocument/2006/relationships/image" Target="../media/image30.wmf"/><Relationship Id="rId4" Type="http://schemas.openxmlformats.org/officeDocument/2006/relationships/image" Target="../media/image29.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2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2955221703"/>
              </p:ext>
            </p:extLst>
          </p:nvPr>
        </p:nvGraphicFramePr>
        <p:xfrm>
          <a:off x="599845" y="969361"/>
          <a:ext cx="6281103" cy="2042160"/>
        </p:xfrm>
        <a:graphic>
          <a:graphicData uri="http://schemas.openxmlformats.org/drawingml/2006/table">
            <a:tbl>
              <a:tblPr firstRow="1" bandRow="1">
                <a:tableStyleId>{5C22544A-7EE6-4342-B048-85BDC9FD1C3A}</a:tableStyleId>
              </a:tblPr>
              <a:tblGrid>
                <a:gridCol w="794068">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latin typeface="+mn-ea"/>
                          <a:ea typeface="+mn-ea"/>
                        </a:rPr>
                        <a:t>更新日</a:t>
                      </a:r>
                    </a:p>
                  </a:txBody>
                  <a:tcPr/>
                </a:tc>
                <a:tc>
                  <a:txBody>
                    <a:bodyPr/>
                    <a:lstStyle/>
                    <a:p>
                      <a:r>
                        <a:rPr kumimoji="1" lang="ja-JP" altLang="en-US" sz="800" dirty="0">
                          <a:latin typeface="+mn-ea"/>
                          <a:ea typeface="+mn-ea"/>
                        </a:rPr>
                        <a:t>主な内容</a:t>
                      </a:r>
                    </a:p>
                  </a:txBody>
                  <a:tcPr/>
                </a:tc>
                <a:tc>
                  <a:txBody>
                    <a:bodyPr/>
                    <a:lstStyle/>
                    <a:p>
                      <a:r>
                        <a:rPr kumimoji="1" lang="ja-JP" altLang="en-US" sz="800" dirty="0">
                          <a:latin typeface="+mn-ea"/>
                          <a:ea typeface="+mn-ea"/>
                        </a:rPr>
                        <a:t>備考</a:t>
                      </a:r>
                    </a:p>
                  </a:txBody>
                  <a:tcPr/>
                </a:tc>
                <a:extLst>
                  <a:ext uri="{0D108BD9-81ED-4DB2-BD59-A6C34878D82A}">
                    <a16:rowId xmlns:a16="http://schemas.microsoft.com/office/drawing/2014/main" val="4185926113"/>
                  </a:ext>
                </a:extLst>
              </a:tr>
              <a:tr h="211158">
                <a:tc>
                  <a:txBody>
                    <a:bodyPr/>
                    <a:lstStyle/>
                    <a:p>
                      <a:r>
                        <a:rPr kumimoji="1" lang="en-US" altLang="ja-JP" sz="800">
                          <a:latin typeface="+mn-ea"/>
                          <a:ea typeface="+mn-ea"/>
                        </a:rPr>
                        <a:t>2020.1.23</a:t>
                      </a:r>
                      <a:endParaRPr kumimoji="1" lang="ja-JP" altLang="en-US" sz="800" dirty="0">
                        <a:latin typeface="+mn-ea"/>
                        <a:ea typeface="+mn-ea"/>
                      </a:endParaRPr>
                    </a:p>
                  </a:txBody>
                  <a:tcPr/>
                </a:tc>
                <a:tc>
                  <a:txBody>
                    <a:bodyPr/>
                    <a:lstStyle/>
                    <a:p>
                      <a:r>
                        <a:rPr kumimoji="1" lang="ja-JP" altLang="en-US" sz="800">
                          <a:latin typeface="+mn-ea"/>
                          <a:ea typeface="+mn-ea"/>
                        </a:rPr>
                        <a:t>・書類作成　</a:t>
                      </a:r>
                      <a:r>
                        <a:rPr kumimoji="1" lang="en-US" altLang="ja-JP" sz="800">
                          <a:latin typeface="+mn-ea"/>
                          <a:ea typeface="+mn-ea"/>
                        </a:rPr>
                        <a:t>1</a:t>
                      </a:r>
                      <a:r>
                        <a:rPr kumimoji="1" lang="en-US" altLang="ja-JP" sz="800" baseline="30000">
                          <a:latin typeface="+mn-ea"/>
                          <a:ea typeface="+mn-ea"/>
                        </a:rPr>
                        <a:t>st</a:t>
                      </a:r>
                      <a:r>
                        <a:rPr kumimoji="1" lang="ja-JP" altLang="en-US" sz="800">
                          <a:latin typeface="+mn-ea"/>
                          <a:ea typeface="+mn-ea"/>
                        </a:rPr>
                        <a:t>のものから分離。</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1stPllayable</a:t>
                      </a:r>
                      <a:r>
                        <a:rPr kumimoji="1" lang="ja-JP" altLang="en-US" sz="800">
                          <a:latin typeface="+mn-ea"/>
                          <a:ea typeface="+mn-ea"/>
                        </a:rPr>
                        <a:t>要望仕様策定（</a:t>
                      </a:r>
                      <a:r>
                        <a:rPr kumimoji="1" lang="en-US" altLang="ja-JP" sz="800">
                          <a:latin typeface="+mn-ea"/>
                          <a:ea typeface="+mn-ea"/>
                        </a:rPr>
                        <a:t>P.2</a:t>
                      </a:r>
                      <a:r>
                        <a:rPr kumimoji="1" lang="ja-JP" altLang="en-US" sz="800">
                          <a:latin typeface="+mn-ea"/>
                          <a:ea typeface="+mn-ea"/>
                        </a:rPr>
                        <a:t>）</a:t>
                      </a:r>
                      <a:endParaRPr kumimoji="1" lang="en-US" altLang="ja-JP" sz="800">
                        <a:latin typeface="+mn-ea"/>
                        <a:ea typeface="+mn-ea"/>
                      </a:endParaRPr>
                    </a:p>
                  </a:txBody>
                  <a:tcPr/>
                </a:tc>
                <a:tc>
                  <a:txBody>
                    <a:bodyPr/>
                    <a:lstStyle/>
                    <a:p>
                      <a:endParaRPr kumimoji="1" lang="ja-JP" altLang="en-US" sz="800" dirty="0">
                        <a:latin typeface="+mn-ea"/>
                        <a:ea typeface="+mn-ea"/>
                      </a:endParaRPr>
                    </a:p>
                  </a:txBody>
                  <a:tcPr/>
                </a:tc>
                <a:extLst>
                  <a:ext uri="{0D108BD9-81ED-4DB2-BD59-A6C34878D82A}">
                    <a16:rowId xmlns:a16="http://schemas.microsoft.com/office/drawing/2014/main" val="4167916527"/>
                  </a:ext>
                </a:extLst>
              </a:tr>
              <a:tr h="0">
                <a:tc>
                  <a:txBody>
                    <a:bodyPr/>
                    <a:lstStyle/>
                    <a:p>
                      <a:r>
                        <a:rPr kumimoji="1" lang="en-US" altLang="ja-JP" sz="800">
                          <a:latin typeface="+mn-ea"/>
                          <a:ea typeface="+mn-ea"/>
                        </a:rPr>
                        <a:t>2020.1.27</a:t>
                      </a:r>
                      <a:endParaRPr kumimoji="1" lang="ja-JP" altLang="en-US" sz="800" dirty="0">
                        <a:latin typeface="+mn-ea"/>
                        <a:ea typeface="+mn-ea"/>
                      </a:endParaRPr>
                    </a:p>
                  </a:txBody>
                  <a:tcPr/>
                </a:tc>
                <a:tc>
                  <a:txBody>
                    <a:bodyPr/>
                    <a:lstStyle/>
                    <a:p>
                      <a:r>
                        <a:rPr kumimoji="1" lang="ja-JP" altLang="en-US" sz="800">
                          <a:latin typeface="+mn-ea"/>
                          <a:ea typeface="+mn-ea"/>
                        </a:rPr>
                        <a:t>・部位破壊について記載追加。（</a:t>
                      </a:r>
                      <a:r>
                        <a:rPr kumimoji="1" lang="en-US" altLang="ja-JP" sz="800">
                          <a:latin typeface="+mn-ea"/>
                          <a:ea typeface="+mn-ea"/>
                        </a:rPr>
                        <a:t>P.19</a:t>
                      </a:r>
                      <a:r>
                        <a:rPr kumimoji="1" lang="ja-JP" altLang="en-US" sz="800">
                          <a:latin typeface="+mn-ea"/>
                          <a:ea typeface="+mn-ea"/>
                        </a:rPr>
                        <a:t>）</a:t>
                      </a:r>
                      <a:endParaRPr kumimoji="1" lang="ja-JP" altLang="en-US" sz="800" dirty="0">
                        <a:latin typeface="+mn-ea"/>
                        <a:ea typeface="+mn-ea"/>
                      </a:endParaRPr>
                    </a:p>
                  </a:txBody>
                  <a:tcPr/>
                </a:tc>
                <a:tc>
                  <a:txBody>
                    <a:bodyPr/>
                    <a:lstStyle/>
                    <a:p>
                      <a:endParaRPr kumimoji="1" lang="ja-JP" altLang="en-US" sz="800" dirty="0">
                        <a:latin typeface="+mn-ea"/>
                        <a:ea typeface="+mn-ea"/>
                      </a:endParaRPr>
                    </a:p>
                  </a:txBody>
                  <a:tcPr/>
                </a:tc>
                <a:extLst>
                  <a:ext uri="{0D108BD9-81ED-4DB2-BD59-A6C34878D82A}">
                    <a16:rowId xmlns:a16="http://schemas.microsoft.com/office/drawing/2014/main" val="224538453"/>
                  </a:ext>
                </a:extLst>
              </a:tr>
              <a:tr h="0">
                <a:tc>
                  <a:txBody>
                    <a:bodyPr/>
                    <a:lstStyle/>
                    <a:p>
                      <a:r>
                        <a:rPr kumimoji="1" lang="en-US" altLang="ja-JP" sz="800">
                          <a:latin typeface="+mn-ea"/>
                          <a:ea typeface="+mn-ea"/>
                        </a:rPr>
                        <a:t>2020.1.27b</a:t>
                      </a:r>
                      <a:endParaRPr kumimoji="1" lang="ja-JP" altLang="en-US" sz="800" dirty="0">
                        <a:latin typeface="+mn-ea"/>
                        <a:ea typeface="+mn-ea"/>
                      </a:endParaRPr>
                    </a:p>
                  </a:txBody>
                  <a:tcPr/>
                </a:tc>
                <a:tc>
                  <a:txBody>
                    <a:bodyPr/>
                    <a:lstStyle/>
                    <a:p>
                      <a:r>
                        <a:rPr kumimoji="1" lang="ja-JP" altLang="en-US" sz="800">
                          <a:latin typeface="+mn-ea"/>
                          <a:ea typeface="+mn-ea"/>
                        </a:rPr>
                        <a:t>・部位破壊の引継ぎに対して記載ミスを修正。（</a:t>
                      </a:r>
                      <a:r>
                        <a:rPr kumimoji="1" lang="en-US" altLang="ja-JP" sz="800">
                          <a:latin typeface="+mn-ea"/>
                          <a:ea typeface="+mn-ea"/>
                        </a:rPr>
                        <a:t>P.19</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432273792"/>
                  </a:ext>
                </a:extLst>
              </a:tr>
              <a:tr h="0">
                <a:tc>
                  <a:txBody>
                    <a:bodyPr/>
                    <a:lstStyle/>
                    <a:p>
                      <a:r>
                        <a:rPr kumimoji="1" lang="en-US" altLang="ja-JP" sz="800">
                          <a:latin typeface="+mn-ea"/>
                          <a:ea typeface="+mn-ea"/>
                        </a:rPr>
                        <a:t>2020.1.28</a:t>
                      </a:r>
                      <a:endParaRPr kumimoji="1" lang="ja-JP" altLang="en-US" sz="800" dirty="0">
                        <a:latin typeface="+mn-ea"/>
                        <a:ea typeface="+mn-ea"/>
                      </a:endParaRPr>
                    </a:p>
                  </a:txBody>
                  <a:tcPr/>
                </a:tc>
                <a:tc>
                  <a:txBody>
                    <a:bodyPr/>
                    <a:lstStyle/>
                    <a:p>
                      <a:r>
                        <a:rPr kumimoji="1" lang="ja-JP" altLang="en-US" sz="800">
                          <a:latin typeface="+mn-ea"/>
                          <a:ea typeface="+mn-ea"/>
                        </a:rPr>
                        <a:t>・怪獣やられ移植。（</a:t>
                      </a:r>
                      <a:r>
                        <a:rPr kumimoji="1" lang="en-US" altLang="ja-JP" sz="800">
                          <a:latin typeface="+mn-ea"/>
                          <a:ea typeface="+mn-ea"/>
                        </a:rPr>
                        <a:t>P.21</a:t>
                      </a:r>
                      <a:r>
                        <a:rPr kumimoji="1" lang="ja-JP" altLang="en-US" sz="800">
                          <a:latin typeface="+mn-ea"/>
                          <a:ea typeface="+mn-ea"/>
                        </a:rPr>
                        <a:t>～</a:t>
                      </a:r>
                      <a:r>
                        <a:rPr kumimoji="1" lang="en-US" altLang="ja-JP" sz="800">
                          <a:latin typeface="+mn-ea"/>
                          <a:ea typeface="+mn-ea"/>
                        </a:rPr>
                        <a:t>22</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2172877438"/>
                  </a:ext>
                </a:extLst>
              </a:tr>
              <a:tr h="0">
                <a:tc>
                  <a:txBody>
                    <a:bodyPr/>
                    <a:lstStyle/>
                    <a:p>
                      <a:r>
                        <a:rPr kumimoji="1" lang="en-US" altLang="ja-JP" sz="800">
                          <a:latin typeface="+mn-ea"/>
                          <a:ea typeface="+mn-ea"/>
                        </a:rPr>
                        <a:t>2020.2.3</a:t>
                      </a:r>
                      <a:endParaRPr kumimoji="1" lang="ja-JP" altLang="en-US" sz="800" dirty="0">
                        <a:latin typeface="+mn-ea"/>
                        <a:ea typeface="+mn-ea"/>
                      </a:endParaRPr>
                    </a:p>
                  </a:txBody>
                  <a:tcPr/>
                </a:tc>
                <a:tc>
                  <a:txBody>
                    <a:bodyPr/>
                    <a:lstStyle/>
                    <a:p>
                      <a:r>
                        <a:rPr kumimoji="1" lang="ja-JP" altLang="en-US" sz="800">
                          <a:latin typeface="+mn-ea"/>
                          <a:ea typeface="+mn-ea"/>
                        </a:rPr>
                        <a:t>・キャラ詳細、部位選択関連仕様修正。（</a:t>
                      </a:r>
                      <a:r>
                        <a:rPr kumimoji="1" lang="en-US" altLang="ja-JP" sz="800">
                          <a:latin typeface="+mn-ea"/>
                          <a:ea typeface="+mn-ea"/>
                        </a:rPr>
                        <a:t>P.23</a:t>
                      </a:r>
                      <a:r>
                        <a:rPr kumimoji="1" lang="ja-JP" altLang="en-US" sz="800">
                          <a:latin typeface="+mn-ea"/>
                          <a:ea typeface="+mn-ea"/>
                        </a:rPr>
                        <a:t>～</a:t>
                      </a:r>
                      <a:r>
                        <a:rPr kumimoji="1" lang="en-US" altLang="ja-JP" sz="800">
                          <a:latin typeface="+mn-ea"/>
                          <a:ea typeface="+mn-ea"/>
                        </a:rPr>
                        <a:t>27</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68866153"/>
                  </a:ext>
                </a:extLst>
              </a:tr>
              <a:tr h="0">
                <a:tc>
                  <a:txBody>
                    <a:bodyPr/>
                    <a:lstStyle/>
                    <a:p>
                      <a:endParaRPr kumimoji="1" lang="ja-JP" altLang="en-US" sz="800" dirty="0">
                        <a:latin typeface="+mn-ea"/>
                        <a:ea typeface="+mn-ea"/>
                      </a:endParaRPr>
                    </a:p>
                  </a:txBody>
                  <a:tcPr/>
                </a:tc>
                <a:tc>
                  <a:txBody>
                    <a:bodyPr/>
                    <a:lstStyle/>
                    <a:p>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907295995"/>
                  </a:ext>
                </a:extLst>
              </a:tr>
              <a:tr h="0">
                <a:tc>
                  <a:txBody>
                    <a:bodyPr/>
                    <a:lstStyle/>
                    <a:p>
                      <a:endParaRPr kumimoji="1" lang="ja-JP" altLang="en-US" sz="800" dirty="0">
                        <a:latin typeface="+mn-ea"/>
                        <a:ea typeface="+mn-ea"/>
                      </a:endParaRPr>
                    </a:p>
                  </a:txBody>
                  <a:tcPr/>
                </a:tc>
                <a:tc>
                  <a:txBody>
                    <a:bodyPr/>
                    <a:lstStyle/>
                    <a:p>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1044446053"/>
                  </a:ext>
                </a:extLst>
              </a:tr>
              <a:tr h="0">
                <a:tc>
                  <a:txBody>
                    <a:bodyPr/>
                    <a:lstStyle/>
                    <a:p>
                      <a:endParaRPr kumimoji="1" lang="ja-JP" altLang="en-US" sz="800" dirty="0">
                        <a:latin typeface="+mn-ea"/>
                        <a:ea typeface="+mn-ea"/>
                      </a:endParaRPr>
                    </a:p>
                  </a:txBody>
                  <a:tcPr/>
                </a:tc>
                <a:tc>
                  <a:txBody>
                    <a:bodyPr/>
                    <a:lstStyle/>
                    <a:p>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CC28CD11-054B-4E9C-8C69-D775FE501DBE}"/>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C7BDE22-5EAC-4A63-9251-F2D7997FF298}"/>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6" name="テキスト ボックス 5">
            <a:extLst>
              <a:ext uri="{FF2B5EF4-FFF2-40B4-BE49-F238E27FC236}">
                <a16:creationId xmlns:a16="http://schemas.microsoft.com/office/drawing/2014/main" id="{8EB4A9CD-F8C8-4C13-A33F-1745CEF2A2CC}"/>
              </a:ext>
            </a:extLst>
          </p:cNvPr>
          <p:cNvSpPr txBox="1"/>
          <p:nvPr/>
        </p:nvSpPr>
        <p:spPr>
          <a:xfrm>
            <a:off x="529719" y="907940"/>
            <a:ext cx="825867" cy="246221"/>
          </a:xfrm>
          <a:prstGeom prst="rect">
            <a:avLst/>
          </a:prstGeom>
          <a:noFill/>
        </p:spPr>
        <p:txBody>
          <a:bodyPr wrap="none" rtlCol="0">
            <a:spAutoFit/>
          </a:bodyPr>
          <a:lstStyle/>
          <a:p>
            <a:r>
              <a:rPr kumimoji="1" lang="ja-JP" altLang="en-US" sz="1000" b="1" dirty="0"/>
              <a:t>○並列行動</a:t>
            </a:r>
          </a:p>
        </p:txBody>
      </p:sp>
      <p:sp>
        <p:nvSpPr>
          <p:cNvPr id="7" name="テキスト ボックス 6">
            <a:extLst>
              <a:ext uri="{FF2B5EF4-FFF2-40B4-BE49-F238E27FC236}">
                <a16:creationId xmlns:a16="http://schemas.microsoft.com/office/drawing/2014/main" id="{07523E65-0577-40CA-BE8A-A87A819B47FD}"/>
              </a:ext>
            </a:extLst>
          </p:cNvPr>
          <p:cNvSpPr txBox="1"/>
          <p:nvPr/>
        </p:nvSpPr>
        <p:spPr>
          <a:xfrm>
            <a:off x="717183" y="1154161"/>
            <a:ext cx="4467890" cy="246221"/>
          </a:xfrm>
          <a:prstGeom prst="rect">
            <a:avLst/>
          </a:prstGeom>
          <a:noFill/>
        </p:spPr>
        <p:txBody>
          <a:bodyPr wrap="none" rtlCol="0">
            <a:spAutoFit/>
          </a:bodyPr>
          <a:lstStyle/>
          <a:p>
            <a:r>
              <a:rPr kumimoji="1" lang="ja-JP" altLang="en-US" sz="800" dirty="0"/>
              <a:t>各キャラは、前述のパラメータに</a:t>
            </a:r>
            <a:r>
              <a:rPr kumimoji="1" lang="ja-JP" altLang="en-US" sz="1000" dirty="0"/>
              <a:t>沿って</a:t>
            </a:r>
            <a:r>
              <a:rPr kumimoji="1" lang="ja-JP" altLang="en-US" sz="800" dirty="0"/>
              <a:t>、他キャラの行動を待たずに随時行動を進行する。</a:t>
            </a:r>
            <a:endParaRPr kumimoji="1" lang="en-US" altLang="ja-JP" sz="800" dirty="0"/>
          </a:p>
        </p:txBody>
      </p:sp>
      <p:sp>
        <p:nvSpPr>
          <p:cNvPr id="8" name="テキスト ボックス 7">
            <a:extLst>
              <a:ext uri="{FF2B5EF4-FFF2-40B4-BE49-F238E27FC236}">
                <a16:creationId xmlns:a16="http://schemas.microsoft.com/office/drawing/2014/main" id="{D22C3403-2A1B-4971-8F2B-3A9737805AA5}"/>
              </a:ext>
            </a:extLst>
          </p:cNvPr>
          <p:cNvSpPr txBox="1"/>
          <p:nvPr/>
        </p:nvSpPr>
        <p:spPr>
          <a:xfrm>
            <a:off x="717183" y="1441015"/>
            <a:ext cx="1659429" cy="246221"/>
          </a:xfrm>
          <a:prstGeom prst="rect">
            <a:avLst/>
          </a:prstGeom>
          <a:noFill/>
        </p:spPr>
        <p:txBody>
          <a:bodyPr wrap="none" rtlCol="0">
            <a:spAutoFit/>
          </a:bodyPr>
          <a:lstStyle/>
          <a:p>
            <a:r>
              <a:rPr kumimoji="1" lang="ja-JP" altLang="en-US" sz="1000" b="1" dirty="0"/>
              <a:t>・演出</a:t>
            </a:r>
            <a:r>
              <a:rPr kumimoji="1" lang="ja-JP" altLang="en-US" sz="1000" b="1" dirty="0">
                <a:solidFill>
                  <a:srgbClr val="FF0000"/>
                </a:solidFill>
              </a:rPr>
              <a:t>（</a:t>
            </a:r>
            <a:r>
              <a:rPr kumimoji="1" lang="en-US" altLang="ja-JP" sz="1000" b="1" dirty="0">
                <a:solidFill>
                  <a:srgbClr val="FF0000"/>
                </a:solidFill>
              </a:rPr>
              <a:t>20190905</a:t>
            </a:r>
            <a:r>
              <a:rPr kumimoji="1" lang="ja-JP" altLang="en-US" sz="1000" b="1" dirty="0">
                <a:solidFill>
                  <a:srgbClr val="FF0000"/>
                </a:solidFill>
              </a:rPr>
              <a:t>追記）</a:t>
            </a:r>
          </a:p>
        </p:txBody>
      </p:sp>
      <p:sp>
        <p:nvSpPr>
          <p:cNvPr id="9" name="テキスト ボックス 8">
            <a:extLst>
              <a:ext uri="{FF2B5EF4-FFF2-40B4-BE49-F238E27FC236}">
                <a16:creationId xmlns:a16="http://schemas.microsoft.com/office/drawing/2014/main" id="{8044DA4C-A7D6-486D-98F4-1F22FC3A1A18}"/>
              </a:ext>
            </a:extLst>
          </p:cNvPr>
          <p:cNvSpPr txBox="1"/>
          <p:nvPr/>
        </p:nvSpPr>
        <p:spPr>
          <a:xfrm>
            <a:off x="801217" y="1758646"/>
            <a:ext cx="7109639" cy="707886"/>
          </a:xfrm>
          <a:prstGeom prst="rect">
            <a:avLst/>
          </a:prstGeom>
          <a:noFill/>
        </p:spPr>
        <p:txBody>
          <a:bodyPr wrap="none" rtlCol="0">
            <a:spAutoFit/>
          </a:bodyPr>
          <a:lstStyle/>
          <a:p>
            <a:r>
              <a:rPr kumimoji="1" lang="ja-JP" altLang="en-US" sz="1000" dirty="0"/>
              <a:t>並列行動とした場合、攻撃モーション等の演出中も時間経過させる必要がある。</a:t>
            </a:r>
            <a:endParaRPr kumimoji="1" lang="en-US" altLang="ja-JP" sz="1000" dirty="0"/>
          </a:p>
          <a:p>
            <a:r>
              <a:rPr kumimoji="1" lang="ja-JP" altLang="en-US" sz="1000" dirty="0"/>
              <a:t>そのため、キャラ名カットインなどの演出については、無い方が自然になると思われる（ので</a:t>
            </a:r>
            <a:r>
              <a:rPr kumimoji="1" lang="ja-JP" altLang="en-US" sz="1000" dirty="0">
                <a:solidFill>
                  <a:srgbClr val="FF0000"/>
                </a:solidFill>
              </a:rPr>
              <a:t>カットイン演出は不要</a:t>
            </a:r>
            <a:r>
              <a:rPr kumimoji="1" lang="ja-JP" altLang="en-US" sz="1000" dirty="0"/>
              <a:t>）。</a:t>
            </a:r>
            <a:endParaRPr kumimoji="1" lang="en-US" altLang="ja-JP" sz="1000" dirty="0"/>
          </a:p>
          <a:p>
            <a:endParaRPr kumimoji="1" lang="en-US" altLang="ja-JP" sz="1000" dirty="0"/>
          </a:p>
          <a:p>
            <a:r>
              <a:rPr kumimoji="1" lang="ja-JP" altLang="en-US" sz="1000" dirty="0"/>
              <a:t>攻撃時のカメラ挙動については、いくつかのカメラ挙動のパターンをカット替えでつなぐようにする。</a:t>
            </a:r>
            <a:endParaRPr kumimoji="1" lang="en-US" altLang="ja-JP" sz="1000" dirty="0"/>
          </a:p>
        </p:txBody>
      </p:sp>
      <p:sp>
        <p:nvSpPr>
          <p:cNvPr id="12" name="テキスト ボックス 11">
            <a:extLst>
              <a:ext uri="{FF2B5EF4-FFF2-40B4-BE49-F238E27FC236}">
                <a16:creationId xmlns:a16="http://schemas.microsoft.com/office/drawing/2014/main" id="{546AFB19-05ED-4524-A061-7B6D43EECEDD}"/>
              </a:ext>
            </a:extLst>
          </p:cNvPr>
          <p:cNvSpPr txBox="1"/>
          <p:nvPr/>
        </p:nvSpPr>
        <p:spPr>
          <a:xfrm>
            <a:off x="654969" y="2545322"/>
            <a:ext cx="7652678" cy="615553"/>
          </a:xfrm>
          <a:prstGeom prst="rect">
            <a:avLst/>
          </a:prstGeom>
          <a:noFill/>
        </p:spPr>
        <p:txBody>
          <a:bodyPr wrap="square" rtlCol="0" anchor="t">
            <a:spAutoFit/>
          </a:bodyPr>
          <a:lstStyle/>
          <a:p>
            <a:r>
              <a:rPr kumimoji="1" lang="ja-JP" altLang="en-US" sz="1000" dirty="0">
                <a:latin typeface="+mn-ea"/>
              </a:rPr>
              <a:t>カメラ挙動ついては、下記資料参照。</a:t>
            </a:r>
            <a:endParaRPr kumimoji="1" lang="en-US" altLang="ja-JP" sz="1000" dirty="0">
              <a:latin typeface="+mn-ea"/>
            </a:endParaRPr>
          </a:p>
          <a:p>
            <a:endParaRPr kumimoji="1" lang="en-US" altLang="ja-JP" sz="1000" dirty="0">
              <a:latin typeface="+mn-ea"/>
            </a:endParaRPr>
          </a:p>
          <a:p>
            <a:r>
              <a:rPr kumimoji="1" lang="en-US" altLang="ja-JP" sz="1400" b="1" dirty="0">
                <a:solidFill>
                  <a:srgbClr val="00B0F0"/>
                </a:solidFill>
                <a:latin typeface="+mn-ea"/>
              </a:rPr>
              <a:t>【GP01</a:t>
            </a:r>
            <a:r>
              <a:rPr kumimoji="1" lang="en-US" altLang="ja-JP" sz="1400" b="1">
                <a:solidFill>
                  <a:srgbClr val="00B0F0"/>
                </a:solidFill>
                <a:latin typeface="+mn-ea"/>
              </a:rPr>
              <a:t>】</a:t>
            </a:r>
            <a:r>
              <a:rPr kumimoji="1" lang="ja-JP" altLang="en-US" sz="1400" b="1">
                <a:solidFill>
                  <a:srgbClr val="00B0F0"/>
                </a:solidFill>
                <a:latin typeface="+mn-ea"/>
              </a:rPr>
              <a:t>バトルカメラ仕様</a:t>
            </a:r>
            <a:r>
              <a:rPr kumimoji="1" lang="en-US" altLang="ja-JP" sz="1400" b="1">
                <a:solidFill>
                  <a:srgbClr val="00B0F0"/>
                </a:solidFill>
                <a:latin typeface="+mn-ea"/>
              </a:rPr>
              <a:t>_20200123.</a:t>
            </a:r>
            <a:r>
              <a:rPr kumimoji="1" lang="en-US" altLang="ja-JP" sz="1400" b="1" dirty="0">
                <a:solidFill>
                  <a:srgbClr val="00B0F0"/>
                </a:solidFill>
                <a:latin typeface="+mn-ea"/>
              </a:rPr>
              <a:t>pptx</a:t>
            </a:r>
          </a:p>
        </p:txBody>
      </p:sp>
      <p:sp>
        <p:nvSpPr>
          <p:cNvPr id="18" name="テキスト ボックス 17">
            <a:extLst>
              <a:ext uri="{FF2B5EF4-FFF2-40B4-BE49-F238E27FC236}">
                <a16:creationId xmlns:a16="http://schemas.microsoft.com/office/drawing/2014/main" id="{6E753F5E-0402-4C3F-A150-A944DE0DEA14}"/>
              </a:ext>
            </a:extLst>
          </p:cNvPr>
          <p:cNvSpPr txBox="1"/>
          <p:nvPr/>
        </p:nvSpPr>
        <p:spPr>
          <a:xfrm>
            <a:off x="415419" y="544562"/>
            <a:ext cx="3005951" cy="307777"/>
          </a:xfrm>
          <a:prstGeom prst="rect">
            <a:avLst/>
          </a:prstGeom>
          <a:noFill/>
        </p:spPr>
        <p:txBody>
          <a:bodyPr wrap="none" rtlCol="0">
            <a:spAutoFit/>
          </a:bodyPr>
          <a:lstStyle/>
          <a:p>
            <a:r>
              <a:rPr kumimoji="1" lang="ja-JP" altLang="en-US" sz="1400" b="1" dirty="0">
                <a:latin typeface="+mn-ea"/>
              </a:rPr>
              <a:t>●怪獣と部隊の配置</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20190805</a:t>
            </a:r>
            <a:r>
              <a:rPr kumimoji="1" lang="ja-JP" altLang="en-US" sz="1000" b="1" dirty="0">
                <a:solidFill>
                  <a:schemeClr val="bg1">
                    <a:lumMod val="85000"/>
                  </a:schemeClr>
                </a:solidFill>
                <a:latin typeface="+mn-ea"/>
              </a:rPr>
              <a:t>修正）</a:t>
            </a:r>
          </a:p>
        </p:txBody>
      </p:sp>
      <p:sp>
        <p:nvSpPr>
          <p:cNvPr id="19" name="テキスト ボックス 18">
            <a:extLst>
              <a:ext uri="{FF2B5EF4-FFF2-40B4-BE49-F238E27FC236}">
                <a16:creationId xmlns:a16="http://schemas.microsoft.com/office/drawing/2014/main" id="{462346AC-39A7-42A7-BBBF-B0078DCBFCDD}"/>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228560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0E144AFE-67B6-404A-B5ED-B7876016FA6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0F2A7E5-7F2D-4869-90D5-F3F3C04A67C2}"/>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6" name="テキスト ボックス 5">
            <a:extLst>
              <a:ext uri="{FF2B5EF4-FFF2-40B4-BE49-F238E27FC236}">
                <a16:creationId xmlns:a16="http://schemas.microsoft.com/office/drawing/2014/main" id="{A5723C25-7B80-41BA-B5BD-10995CC28CA9}"/>
              </a:ext>
            </a:extLst>
          </p:cNvPr>
          <p:cNvSpPr txBox="1"/>
          <p:nvPr/>
        </p:nvSpPr>
        <p:spPr>
          <a:xfrm>
            <a:off x="717182" y="544907"/>
            <a:ext cx="569387" cy="246221"/>
          </a:xfrm>
          <a:prstGeom prst="rect">
            <a:avLst/>
          </a:prstGeom>
          <a:noFill/>
        </p:spPr>
        <p:txBody>
          <a:bodyPr wrap="none" rtlCol="0">
            <a:spAutoFit/>
          </a:bodyPr>
          <a:lstStyle/>
          <a:p>
            <a:r>
              <a:rPr kumimoji="1" lang="ja-JP" altLang="en-US" sz="1000" b="1" dirty="0"/>
              <a:t>・入力</a:t>
            </a:r>
          </a:p>
        </p:txBody>
      </p:sp>
      <p:sp>
        <p:nvSpPr>
          <p:cNvPr id="7" name="テキスト ボックス 6">
            <a:extLst>
              <a:ext uri="{FF2B5EF4-FFF2-40B4-BE49-F238E27FC236}">
                <a16:creationId xmlns:a16="http://schemas.microsoft.com/office/drawing/2014/main" id="{9AFA6628-9E18-407C-9425-F6E9D9A8D1FE}"/>
              </a:ext>
            </a:extLst>
          </p:cNvPr>
          <p:cNvSpPr txBox="1"/>
          <p:nvPr/>
        </p:nvSpPr>
        <p:spPr>
          <a:xfrm>
            <a:off x="801217" y="862538"/>
            <a:ext cx="6032421" cy="338554"/>
          </a:xfrm>
          <a:prstGeom prst="rect">
            <a:avLst/>
          </a:prstGeom>
          <a:noFill/>
        </p:spPr>
        <p:txBody>
          <a:bodyPr wrap="none" rtlCol="0">
            <a:spAutoFit/>
          </a:bodyPr>
          <a:lstStyle/>
          <a:p>
            <a:r>
              <a:rPr kumimoji="1" lang="ja-JP" altLang="en-US" sz="800" dirty="0"/>
              <a:t>並列行動で、複数のキャラが同時に攻撃行動に入ってしまい、かつ操作したいキャラがカメラに映っていない時間があるため、</a:t>
            </a:r>
            <a:endParaRPr kumimoji="1" lang="en-US" altLang="ja-JP" sz="800" dirty="0"/>
          </a:p>
          <a:p>
            <a:r>
              <a:rPr kumimoji="1" lang="ja-JP" altLang="en-US" sz="800" dirty="0"/>
              <a:t>操作したいキャラについては、ＵＩとして配置された「キャラボタン」をタップして選択する。</a:t>
            </a:r>
            <a:endParaRPr kumimoji="1" lang="en-US" altLang="ja-JP" sz="800" dirty="0"/>
          </a:p>
        </p:txBody>
      </p:sp>
      <p:sp>
        <p:nvSpPr>
          <p:cNvPr id="8" name="テキスト ボックス 7">
            <a:extLst>
              <a:ext uri="{FF2B5EF4-FFF2-40B4-BE49-F238E27FC236}">
                <a16:creationId xmlns:a16="http://schemas.microsoft.com/office/drawing/2014/main" id="{BCE9B8C9-22CF-4324-AA98-E588123DFAF7}"/>
              </a:ext>
            </a:extLst>
          </p:cNvPr>
          <p:cNvSpPr txBox="1"/>
          <p:nvPr/>
        </p:nvSpPr>
        <p:spPr>
          <a:xfrm>
            <a:off x="861038" y="1272502"/>
            <a:ext cx="787395" cy="246221"/>
          </a:xfrm>
          <a:prstGeom prst="rect">
            <a:avLst/>
          </a:prstGeom>
          <a:noFill/>
        </p:spPr>
        <p:txBody>
          <a:bodyPr wrap="none" rtlCol="0">
            <a:spAutoFit/>
          </a:bodyPr>
          <a:lstStyle/>
          <a:p>
            <a:r>
              <a:rPr kumimoji="1" lang="en-US" altLang="ja-JP" sz="1000" b="1" dirty="0"/>
              <a:t>-</a:t>
            </a:r>
            <a:r>
              <a:rPr kumimoji="1" lang="ja-JP" altLang="en-US" sz="1000" b="1" dirty="0"/>
              <a:t> 連携攻撃</a:t>
            </a:r>
          </a:p>
        </p:txBody>
      </p:sp>
      <p:sp>
        <p:nvSpPr>
          <p:cNvPr id="9" name="テキスト ボックス 8">
            <a:extLst>
              <a:ext uri="{FF2B5EF4-FFF2-40B4-BE49-F238E27FC236}">
                <a16:creationId xmlns:a16="http://schemas.microsoft.com/office/drawing/2014/main" id="{0619C06E-F946-41EA-A370-831A76EF3D6D}"/>
              </a:ext>
            </a:extLst>
          </p:cNvPr>
          <p:cNvSpPr txBox="1"/>
          <p:nvPr/>
        </p:nvSpPr>
        <p:spPr>
          <a:xfrm>
            <a:off x="945073" y="1590133"/>
            <a:ext cx="6647974" cy="1938992"/>
          </a:xfrm>
          <a:prstGeom prst="rect">
            <a:avLst/>
          </a:prstGeom>
          <a:noFill/>
        </p:spPr>
        <p:txBody>
          <a:bodyPr wrap="none" rtlCol="0">
            <a:spAutoFit/>
          </a:bodyPr>
          <a:lstStyle/>
          <a:p>
            <a:r>
              <a:rPr kumimoji="1" lang="ja-JP" altLang="en-US" sz="800" dirty="0"/>
              <a:t>連携攻撃の内容については後述。</a:t>
            </a:r>
            <a:endParaRPr kumimoji="1" lang="en-US" altLang="ja-JP" sz="800" dirty="0"/>
          </a:p>
          <a:p>
            <a:r>
              <a:rPr kumimoji="1" lang="ja-JP" altLang="en-US" sz="800" dirty="0"/>
              <a:t>連携攻撃のＵＩは常に表示されるようにするため、使用可能になっていれば基本的にはいつでも（キャラの攻撃中であっても）タップ可能。</a:t>
            </a:r>
            <a:endParaRPr kumimoji="1" lang="en-US" altLang="ja-JP" sz="800" dirty="0"/>
          </a:p>
          <a:p>
            <a:r>
              <a:rPr kumimoji="1" lang="ja-JP" altLang="en-US" sz="800" dirty="0"/>
              <a:t>ただし、怪獣の攻撃中はボタンを暗転もしくは</a:t>
            </a:r>
            <a:r>
              <a:rPr kumimoji="1" lang="en-US" altLang="ja-JP" sz="800" dirty="0"/>
              <a:t>wait…</a:t>
            </a:r>
            <a:r>
              <a:rPr kumimoji="1" lang="ja-JP" altLang="en-US" sz="800" dirty="0"/>
              <a:t>的な表示で、入力が一時的にできなくする。</a:t>
            </a:r>
            <a:endParaRPr kumimoji="1" lang="en-US" altLang="ja-JP" sz="800" dirty="0"/>
          </a:p>
          <a:p>
            <a:endParaRPr kumimoji="1" lang="en-US" altLang="ja-JP" sz="800" dirty="0"/>
          </a:p>
          <a:p>
            <a:r>
              <a:rPr kumimoji="1" lang="ja-JP" altLang="en-US" sz="800" dirty="0"/>
              <a:t>入力が行われた場合は、以下のような挙動とする。</a:t>
            </a:r>
            <a:endParaRPr kumimoji="1" lang="en-US" altLang="ja-JP" sz="800" dirty="0"/>
          </a:p>
          <a:p>
            <a:endParaRPr kumimoji="1" lang="en-US" altLang="ja-JP" sz="800" dirty="0"/>
          </a:p>
          <a:p>
            <a:r>
              <a:rPr kumimoji="1" lang="en-US" altLang="ja-JP" sz="800" dirty="0"/>
              <a:t>1</a:t>
            </a:r>
            <a:r>
              <a:rPr kumimoji="1" lang="ja-JP" altLang="en-US" sz="800" dirty="0"/>
              <a:t>．バトル一時停止。フェードアウト。</a:t>
            </a:r>
            <a:endParaRPr kumimoji="1" lang="en-US" altLang="ja-JP" sz="800" dirty="0"/>
          </a:p>
          <a:p>
            <a:endParaRPr kumimoji="1" lang="en-US" altLang="ja-JP" sz="800" dirty="0"/>
          </a:p>
          <a:p>
            <a:r>
              <a:rPr kumimoji="1" lang="en-US" altLang="ja-JP" sz="800" dirty="0"/>
              <a:t>2</a:t>
            </a:r>
            <a:r>
              <a:rPr kumimoji="1" lang="ja-JP" altLang="en-US" sz="800" dirty="0"/>
              <a:t>．進行中演出キャンセル。</a:t>
            </a:r>
            <a:endParaRPr kumimoji="1" lang="en-US" altLang="ja-JP" sz="800" dirty="0"/>
          </a:p>
          <a:p>
            <a:endParaRPr kumimoji="1" lang="en-US" altLang="ja-JP" sz="800" dirty="0"/>
          </a:p>
          <a:p>
            <a:r>
              <a:rPr kumimoji="1" lang="en-US" altLang="ja-JP" sz="800" dirty="0"/>
              <a:t>3</a:t>
            </a:r>
            <a:r>
              <a:rPr kumimoji="1" lang="ja-JP" altLang="en-US" sz="800" dirty="0"/>
              <a:t>．進行中攻撃処理等解決。（攻撃の演出がスキップされても、その攻撃結果の数値は反映される）</a:t>
            </a:r>
            <a:endParaRPr kumimoji="1" lang="en-US" altLang="ja-JP" sz="800" dirty="0"/>
          </a:p>
          <a:p>
            <a:endParaRPr kumimoji="1" lang="en-US" altLang="ja-JP" sz="800" dirty="0"/>
          </a:p>
          <a:p>
            <a:r>
              <a:rPr kumimoji="1" lang="en-US" altLang="ja-JP" sz="800" dirty="0"/>
              <a:t>4</a:t>
            </a:r>
            <a:r>
              <a:rPr kumimoji="1" lang="ja-JP" altLang="en-US" sz="800" dirty="0"/>
              <a:t>．連携攻撃演出開始。</a:t>
            </a:r>
            <a:endParaRPr kumimoji="1" lang="en-US" altLang="ja-JP" sz="800" dirty="0"/>
          </a:p>
          <a:p>
            <a:endParaRPr kumimoji="1" lang="en-US" altLang="ja-JP" sz="800" dirty="0"/>
          </a:p>
          <a:p>
            <a:r>
              <a:rPr kumimoji="1" lang="en-US" altLang="ja-JP" sz="800" dirty="0"/>
              <a:t>5</a:t>
            </a:r>
            <a:r>
              <a:rPr kumimoji="1" lang="ja-JP" altLang="en-US" sz="800" dirty="0"/>
              <a:t>．連携攻撃処理解決。</a:t>
            </a:r>
            <a:endParaRPr kumimoji="1" lang="en-US" altLang="ja-JP" sz="800" dirty="0"/>
          </a:p>
        </p:txBody>
      </p:sp>
      <p:sp>
        <p:nvSpPr>
          <p:cNvPr id="10" name="テキスト ボックス 9">
            <a:extLst>
              <a:ext uri="{FF2B5EF4-FFF2-40B4-BE49-F238E27FC236}">
                <a16:creationId xmlns:a16="http://schemas.microsoft.com/office/drawing/2014/main" id="{1DDF6E7A-9B25-44EF-BB50-1D585C4D8C12}"/>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165201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E160F9E-3835-4C44-85EB-24F6D600720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6B45C5E-26DC-4ADE-BF29-410824952628}"/>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6" name="テキスト ボックス 5">
            <a:extLst>
              <a:ext uri="{FF2B5EF4-FFF2-40B4-BE49-F238E27FC236}">
                <a16:creationId xmlns:a16="http://schemas.microsoft.com/office/drawing/2014/main" id="{9072F8F7-2E97-46D3-8FB9-94D771631049}"/>
              </a:ext>
            </a:extLst>
          </p:cNvPr>
          <p:cNvSpPr txBox="1"/>
          <p:nvPr/>
        </p:nvSpPr>
        <p:spPr>
          <a:xfrm>
            <a:off x="415419" y="544562"/>
            <a:ext cx="1620957" cy="307777"/>
          </a:xfrm>
          <a:prstGeom prst="rect">
            <a:avLst/>
          </a:prstGeom>
          <a:noFill/>
        </p:spPr>
        <p:txBody>
          <a:bodyPr wrap="none" rtlCol="0">
            <a:spAutoFit/>
          </a:bodyPr>
          <a:lstStyle/>
          <a:p>
            <a:r>
              <a:rPr kumimoji="1" lang="ja-JP" altLang="en-US" sz="1400" b="1">
                <a:latin typeface="+mn-ea"/>
              </a:rPr>
              <a:t>●キズナ連携演出</a:t>
            </a:r>
            <a:endParaRPr kumimoji="1" lang="ja-JP" altLang="en-US" sz="1000" b="1" dirty="0">
              <a:solidFill>
                <a:schemeClr val="bg1">
                  <a:lumMod val="85000"/>
                </a:schemeClr>
              </a:solidFill>
              <a:latin typeface="+mn-ea"/>
            </a:endParaRPr>
          </a:p>
        </p:txBody>
      </p:sp>
      <p:sp>
        <p:nvSpPr>
          <p:cNvPr id="7" name="テキスト ボックス 6">
            <a:extLst>
              <a:ext uri="{FF2B5EF4-FFF2-40B4-BE49-F238E27FC236}">
                <a16:creationId xmlns:a16="http://schemas.microsoft.com/office/drawing/2014/main" id="{219072C7-290B-42F9-8A0B-B5C19E798744}"/>
              </a:ext>
            </a:extLst>
          </p:cNvPr>
          <p:cNvSpPr txBox="1"/>
          <p:nvPr/>
        </p:nvSpPr>
        <p:spPr>
          <a:xfrm>
            <a:off x="717183" y="891158"/>
            <a:ext cx="3775393" cy="246221"/>
          </a:xfrm>
          <a:prstGeom prst="rect">
            <a:avLst/>
          </a:prstGeom>
          <a:noFill/>
        </p:spPr>
        <p:txBody>
          <a:bodyPr wrap="none" rtlCol="0">
            <a:spAutoFit/>
          </a:bodyPr>
          <a:lstStyle/>
          <a:p>
            <a:r>
              <a:rPr kumimoji="1" lang="ja-JP" altLang="en-US" sz="1000" dirty="0"/>
              <a:t>バトルの時間を一旦止め、キズナ連携のシーン再生</a:t>
            </a:r>
            <a:r>
              <a:rPr kumimoji="1" lang="ja-JP" altLang="en-US" sz="1000"/>
              <a:t>を始める。</a:t>
            </a:r>
            <a:endParaRPr kumimoji="1" lang="en-US" altLang="ja-JP" sz="1000" dirty="0"/>
          </a:p>
        </p:txBody>
      </p:sp>
      <p:sp>
        <p:nvSpPr>
          <p:cNvPr id="8" name="テキスト ボックス 7">
            <a:extLst>
              <a:ext uri="{FF2B5EF4-FFF2-40B4-BE49-F238E27FC236}">
                <a16:creationId xmlns:a16="http://schemas.microsoft.com/office/drawing/2014/main" id="{A12ADFC1-DA36-4D12-BCED-11048F6906A5}"/>
              </a:ext>
            </a:extLst>
          </p:cNvPr>
          <p:cNvSpPr txBox="1"/>
          <p:nvPr/>
        </p:nvSpPr>
        <p:spPr>
          <a:xfrm>
            <a:off x="654969" y="1229294"/>
            <a:ext cx="1556836" cy="246221"/>
          </a:xfrm>
          <a:prstGeom prst="rect">
            <a:avLst/>
          </a:prstGeom>
          <a:noFill/>
        </p:spPr>
        <p:txBody>
          <a:bodyPr wrap="none" rtlCol="0">
            <a:spAutoFit/>
          </a:bodyPr>
          <a:lstStyle/>
          <a:p>
            <a:r>
              <a:rPr kumimoji="1" lang="en-US" altLang="ja-JP" sz="1000" b="1" dirty="0"/>
              <a:t>-</a:t>
            </a:r>
            <a:r>
              <a:rPr kumimoji="1" lang="ja-JP" altLang="en-US" sz="1000" b="1" dirty="0"/>
              <a:t> 参加人数とカットイン</a:t>
            </a:r>
          </a:p>
        </p:txBody>
      </p:sp>
      <p:sp>
        <p:nvSpPr>
          <p:cNvPr id="9" name="テキスト ボックス 8">
            <a:extLst>
              <a:ext uri="{FF2B5EF4-FFF2-40B4-BE49-F238E27FC236}">
                <a16:creationId xmlns:a16="http://schemas.microsoft.com/office/drawing/2014/main" id="{EC63EFDC-11FC-4269-8270-9C4767BCE856}"/>
              </a:ext>
            </a:extLst>
          </p:cNvPr>
          <p:cNvSpPr txBox="1"/>
          <p:nvPr/>
        </p:nvSpPr>
        <p:spPr>
          <a:xfrm>
            <a:off x="721884" y="1487964"/>
            <a:ext cx="2877711" cy="246221"/>
          </a:xfrm>
          <a:prstGeom prst="rect">
            <a:avLst/>
          </a:prstGeom>
          <a:noFill/>
        </p:spPr>
        <p:txBody>
          <a:bodyPr wrap="none" rtlCol="0">
            <a:spAutoFit/>
          </a:bodyPr>
          <a:lstStyle/>
          <a:p>
            <a:r>
              <a:rPr kumimoji="1" lang="ja-JP" altLang="en-US" sz="1000" dirty="0"/>
              <a:t>何人が最大値になっているかで演出が異なる。</a:t>
            </a:r>
            <a:endParaRPr kumimoji="1" lang="en-US" altLang="ja-JP" sz="1000" dirty="0"/>
          </a:p>
        </p:txBody>
      </p:sp>
      <p:sp>
        <p:nvSpPr>
          <p:cNvPr id="10" name="テキスト ボックス 9">
            <a:extLst>
              <a:ext uri="{FF2B5EF4-FFF2-40B4-BE49-F238E27FC236}">
                <a16:creationId xmlns:a16="http://schemas.microsoft.com/office/drawing/2014/main" id="{43E2886D-CABC-49A2-8DEA-D02EDF7344BA}"/>
              </a:ext>
            </a:extLst>
          </p:cNvPr>
          <p:cNvSpPr txBox="1"/>
          <p:nvPr/>
        </p:nvSpPr>
        <p:spPr>
          <a:xfrm>
            <a:off x="735819" y="1734185"/>
            <a:ext cx="1082348" cy="246221"/>
          </a:xfrm>
          <a:prstGeom prst="rect">
            <a:avLst/>
          </a:prstGeom>
          <a:noFill/>
        </p:spPr>
        <p:txBody>
          <a:bodyPr wrap="none" rtlCol="0">
            <a:spAutoFit/>
          </a:bodyPr>
          <a:lstStyle/>
          <a:p>
            <a:r>
              <a:rPr kumimoji="1" lang="ja-JP" altLang="en-US" sz="1000" b="1" dirty="0"/>
              <a:t>・演出イメージ</a:t>
            </a:r>
            <a:endParaRPr kumimoji="1" lang="en-US" altLang="ja-JP" sz="1000" b="1" dirty="0"/>
          </a:p>
        </p:txBody>
      </p:sp>
      <p:pic>
        <p:nvPicPr>
          <p:cNvPr id="11" name="図 10" descr="ベクトル グラフィックス が含まれている画像&#10;&#10;自動的に生成された説明">
            <a:extLst>
              <a:ext uri="{FF2B5EF4-FFF2-40B4-BE49-F238E27FC236}">
                <a16:creationId xmlns:a16="http://schemas.microsoft.com/office/drawing/2014/main" id="{450E2761-D2D1-442C-A6A7-AFF4D79C6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730" y="2613700"/>
            <a:ext cx="1726984" cy="3073016"/>
          </a:xfrm>
          <a:prstGeom prst="rect">
            <a:avLst/>
          </a:prstGeom>
          <a:ln>
            <a:solidFill>
              <a:schemeClr val="accent1"/>
            </a:solidFill>
          </a:ln>
        </p:spPr>
      </p:pic>
      <p:pic>
        <p:nvPicPr>
          <p:cNvPr id="12" name="図 11" descr="ベクトル グラフィックス が含まれている画像&#10;&#10;自動的に生成された説明">
            <a:extLst>
              <a:ext uri="{FF2B5EF4-FFF2-40B4-BE49-F238E27FC236}">
                <a16:creationId xmlns:a16="http://schemas.microsoft.com/office/drawing/2014/main" id="{2F7F84F2-2701-4DF2-9BC1-54AAAFF60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9129" y="2613700"/>
            <a:ext cx="1726984" cy="3073016"/>
          </a:xfrm>
          <a:prstGeom prst="rect">
            <a:avLst/>
          </a:prstGeom>
          <a:ln>
            <a:solidFill>
              <a:schemeClr val="accent1"/>
            </a:solidFill>
          </a:ln>
        </p:spPr>
      </p:pic>
      <p:pic>
        <p:nvPicPr>
          <p:cNvPr id="13" name="図 12" descr="ベクトル グラフィックス が含まれている画像&#10;&#10;自動的に生成された説明">
            <a:extLst>
              <a:ext uri="{FF2B5EF4-FFF2-40B4-BE49-F238E27FC236}">
                <a16:creationId xmlns:a16="http://schemas.microsoft.com/office/drawing/2014/main" id="{C4E5F8D7-F7AE-43DF-A742-81473F802D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7528" y="2613700"/>
            <a:ext cx="1726984" cy="3073016"/>
          </a:xfrm>
          <a:prstGeom prst="rect">
            <a:avLst/>
          </a:prstGeom>
          <a:ln>
            <a:solidFill>
              <a:schemeClr val="accent1"/>
            </a:solidFill>
          </a:ln>
        </p:spPr>
      </p:pic>
      <p:sp>
        <p:nvSpPr>
          <p:cNvPr id="14" name="テキスト ボックス 13">
            <a:extLst>
              <a:ext uri="{FF2B5EF4-FFF2-40B4-BE49-F238E27FC236}">
                <a16:creationId xmlns:a16="http://schemas.microsoft.com/office/drawing/2014/main" id="{67E333C3-62C1-4926-8200-0FABFA53C4C6}"/>
              </a:ext>
            </a:extLst>
          </p:cNvPr>
          <p:cNvSpPr txBox="1"/>
          <p:nvPr/>
        </p:nvSpPr>
        <p:spPr>
          <a:xfrm>
            <a:off x="860730" y="1965431"/>
            <a:ext cx="5609228" cy="553998"/>
          </a:xfrm>
          <a:prstGeom prst="rect">
            <a:avLst/>
          </a:prstGeom>
          <a:noFill/>
        </p:spPr>
        <p:txBody>
          <a:bodyPr wrap="none" rtlCol="0">
            <a:spAutoFit/>
          </a:bodyPr>
          <a:lstStyle/>
          <a:p>
            <a:r>
              <a:rPr kumimoji="1" lang="ja-JP" altLang="en-US" sz="1000" dirty="0"/>
              <a:t>バトルとは異なる</a:t>
            </a:r>
            <a:r>
              <a:rPr kumimoji="1" lang="en-US" altLang="ja-JP" sz="1000" dirty="0"/>
              <a:t>3D</a:t>
            </a:r>
            <a:r>
              <a:rPr kumimoji="1" lang="ja-JP" altLang="en-US" sz="1000" dirty="0"/>
              <a:t>空間で、参加人数分画面を分割し、連携攻撃用のモーションを再生する。</a:t>
            </a:r>
            <a:endParaRPr kumimoji="1" lang="en-US" altLang="ja-JP" sz="1000" dirty="0"/>
          </a:p>
          <a:p>
            <a:r>
              <a:rPr kumimoji="1" lang="ja-JP" altLang="en-US" sz="1000" dirty="0"/>
              <a:t>フレームイン→同時にキメ→同時に発射とする。</a:t>
            </a:r>
            <a:endParaRPr kumimoji="1" lang="en-US" altLang="ja-JP" sz="1000" dirty="0"/>
          </a:p>
          <a:p>
            <a:r>
              <a:rPr kumimoji="1" lang="ja-JP" altLang="en-US" sz="1000" dirty="0"/>
              <a:t>どのカットに出ても問題ないような共通モーションを武器毎に用意する。</a:t>
            </a:r>
            <a:endParaRPr kumimoji="1" lang="en-US" altLang="ja-JP" sz="1000" dirty="0"/>
          </a:p>
        </p:txBody>
      </p:sp>
      <p:sp>
        <p:nvSpPr>
          <p:cNvPr id="15" name="テキスト ボックス 14">
            <a:extLst>
              <a:ext uri="{FF2B5EF4-FFF2-40B4-BE49-F238E27FC236}">
                <a16:creationId xmlns:a16="http://schemas.microsoft.com/office/drawing/2014/main" id="{198B5CFF-BC15-4116-983D-53D3583F895D}"/>
              </a:ext>
            </a:extLst>
          </p:cNvPr>
          <p:cNvSpPr txBox="1"/>
          <p:nvPr/>
        </p:nvSpPr>
        <p:spPr>
          <a:xfrm>
            <a:off x="1439528" y="5720621"/>
            <a:ext cx="569387" cy="246221"/>
          </a:xfrm>
          <a:prstGeom prst="rect">
            <a:avLst/>
          </a:prstGeom>
          <a:noFill/>
        </p:spPr>
        <p:txBody>
          <a:bodyPr wrap="none" rtlCol="0">
            <a:spAutoFit/>
          </a:bodyPr>
          <a:lstStyle/>
          <a:p>
            <a:r>
              <a:rPr kumimoji="1" lang="ja-JP" altLang="en-US" sz="1000" dirty="0"/>
              <a:t>２人用</a:t>
            </a:r>
            <a:endParaRPr kumimoji="1" lang="en-US" altLang="ja-JP" sz="1000" dirty="0"/>
          </a:p>
        </p:txBody>
      </p:sp>
      <p:sp>
        <p:nvSpPr>
          <p:cNvPr id="16" name="テキスト ボックス 15">
            <a:extLst>
              <a:ext uri="{FF2B5EF4-FFF2-40B4-BE49-F238E27FC236}">
                <a16:creationId xmlns:a16="http://schemas.microsoft.com/office/drawing/2014/main" id="{14789FE2-1259-45C9-864A-6E54746632E3}"/>
              </a:ext>
            </a:extLst>
          </p:cNvPr>
          <p:cNvSpPr txBox="1"/>
          <p:nvPr/>
        </p:nvSpPr>
        <p:spPr>
          <a:xfrm>
            <a:off x="3348484" y="5720621"/>
            <a:ext cx="569387" cy="246221"/>
          </a:xfrm>
          <a:prstGeom prst="rect">
            <a:avLst/>
          </a:prstGeom>
          <a:noFill/>
        </p:spPr>
        <p:txBody>
          <a:bodyPr wrap="none" rtlCol="0">
            <a:spAutoFit/>
          </a:bodyPr>
          <a:lstStyle/>
          <a:p>
            <a:r>
              <a:rPr kumimoji="1" lang="ja-JP" altLang="en-US" sz="1000" dirty="0"/>
              <a:t>３人用</a:t>
            </a:r>
            <a:endParaRPr kumimoji="1" lang="en-US" altLang="ja-JP" sz="1000" dirty="0"/>
          </a:p>
        </p:txBody>
      </p:sp>
      <p:sp>
        <p:nvSpPr>
          <p:cNvPr id="17" name="テキスト ボックス 16">
            <a:extLst>
              <a:ext uri="{FF2B5EF4-FFF2-40B4-BE49-F238E27FC236}">
                <a16:creationId xmlns:a16="http://schemas.microsoft.com/office/drawing/2014/main" id="{D06BB0C7-AB66-449B-A704-AA0F71A740B1}"/>
              </a:ext>
            </a:extLst>
          </p:cNvPr>
          <p:cNvSpPr txBox="1"/>
          <p:nvPr/>
        </p:nvSpPr>
        <p:spPr>
          <a:xfrm>
            <a:off x="5396326" y="5720621"/>
            <a:ext cx="569387" cy="246221"/>
          </a:xfrm>
          <a:prstGeom prst="rect">
            <a:avLst/>
          </a:prstGeom>
          <a:noFill/>
        </p:spPr>
        <p:txBody>
          <a:bodyPr wrap="none" rtlCol="0">
            <a:spAutoFit/>
          </a:bodyPr>
          <a:lstStyle/>
          <a:p>
            <a:r>
              <a:rPr kumimoji="1" lang="ja-JP" altLang="en-US" sz="1000" dirty="0"/>
              <a:t>４人用</a:t>
            </a:r>
            <a:endParaRPr kumimoji="1" lang="en-US" altLang="ja-JP" sz="1000" dirty="0"/>
          </a:p>
        </p:txBody>
      </p:sp>
      <p:sp>
        <p:nvSpPr>
          <p:cNvPr id="18" name="テキスト ボックス 17">
            <a:extLst>
              <a:ext uri="{FF2B5EF4-FFF2-40B4-BE49-F238E27FC236}">
                <a16:creationId xmlns:a16="http://schemas.microsoft.com/office/drawing/2014/main" id="{FE40A72E-BE58-4C17-A0CC-9F7085644237}"/>
              </a:ext>
            </a:extLst>
          </p:cNvPr>
          <p:cNvSpPr txBox="1"/>
          <p:nvPr/>
        </p:nvSpPr>
        <p:spPr>
          <a:xfrm>
            <a:off x="6556288" y="2613700"/>
            <a:ext cx="2364750" cy="707886"/>
          </a:xfrm>
          <a:prstGeom prst="rect">
            <a:avLst/>
          </a:prstGeom>
          <a:noFill/>
        </p:spPr>
        <p:txBody>
          <a:bodyPr wrap="none" rtlCol="0">
            <a:spAutoFit/>
          </a:bodyPr>
          <a:lstStyle/>
          <a:p>
            <a:r>
              <a:rPr kumimoji="1" lang="ja-JP" altLang="en-US" sz="1000" dirty="0"/>
              <a:t>キャラの位置については、</a:t>
            </a:r>
            <a:endParaRPr kumimoji="1" lang="en-US" altLang="ja-JP" sz="1000" dirty="0"/>
          </a:p>
          <a:p>
            <a:r>
              <a:rPr kumimoji="1" lang="ja-JP" altLang="en-US" sz="1000" dirty="0"/>
              <a:t>左図の青→オレンジ→緑→黄色の順で</a:t>
            </a:r>
            <a:endParaRPr kumimoji="1" lang="en-US" altLang="ja-JP" sz="1000" dirty="0"/>
          </a:p>
          <a:p>
            <a:r>
              <a:rPr kumimoji="1" lang="ja-JP" altLang="en-US" sz="1000" dirty="0"/>
              <a:t>キズナメーターが最大になった順と</a:t>
            </a:r>
            <a:endParaRPr kumimoji="1" lang="en-US" altLang="ja-JP" sz="1000" dirty="0"/>
          </a:p>
          <a:p>
            <a:r>
              <a:rPr kumimoji="1" lang="ja-JP" altLang="en-US" sz="1000" dirty="0"/>
              <a:t>なる。</a:t>
            </a:r>
            <a:endParaRPr kumimoji="1" lang="en-US" altLang="ja-JP" sz="1000" dirty="0"/>
          </a:p>
        </p:txBody>
      </p:sp>
      <p:sp>
        <p:nvSpPr>
          <p:cNvPr id="19" name="テキスト ボックス 18">
            <a:extLst>
              <a:ext uri="{FF2B5EF4-FFF2-40B4-BE49-F238E27FC236}">
                <a16:creationId xmlns:a16="http://schemas.microsoft.com/office/drawing/2014/main" id="{A79C4351-0FD9-4C49-BC1C-8B55B8E1B7B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546752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C7833C62-2728-4C71-9B29-BD40F85E6B59}"/>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D42A9D5-300D-4226-8850-ED9F57C16462}"/>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19" name="テキスト ボックス 18">
            <a:extLst>
              <a:ext uri="{FF2B5EF4-FFF2-40B4-BE49-F238E27FC236}">
                <a16:creationId xmlns:a16="http://schemas.microsoft.com/office/drawing/2014/main" id="{8A628FFB-ECDE-4D04-8011-35545742D7D0}"/>
              </a:ext>
            </a:extLst>
          </p:cNvPr>
          <p:cNvSpPr txBox="1"/>
          <p:nvPr/>
        </p:nvSpPr>
        <p:spPr>
          <a:xfrm>
            <a:off x="529719" y="495714"/>
            <a:ext cx="2044149" cy="246221"/>
          </a:xfrm>
          <a:prstGeom prst="rect">
            <a:avLst/>
          </a:prstGeom>
          <a:noFill/>
        </p:spPr>
        <p:txBody>
          <a:bodyPr wrap="none" rtlCol="0">
            <a:spAutoFit/>
          </a:bodyPr>
          <a:lstStyle/>
          <a:p>
            <a:r>
              <a:rPr kumimoji="1" lang="ja-JP" altLang="en-US" sz="1000" b="1"/>
              <a:t>○演出の流れ</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修正）</a:t>
            </a:r>
            <a:endParaRPr kumimoji="1" lang="ja-JP" altLang="en-US" sz="1000" dirty="0">
              <a:solidFill>
                <a:srgbClr val="FF0000"/>
              </a:solidFill>
            </a:endParaRPr>
          </a:p>
        </p:txBody>
      </p:sp>
      <p:sp>
        <p:nvSpPr>
          <p:cNvPr id="20" name="テキスト ボックス 19">
            <a:extLst>
              <a:ext uri="{FF2B5EF4-FFF2-40B4-BE49-F238E27FC236}">
                <a16:creationId xmlns:a16="http://schemas.microsoft.com/office/drawing/2014/main" id="{C529F9DA-D164-4899-962B-C9E8F5C59259}"/>
              </a:ext>
            </a:extLst>
          </p:cNvPr>
          <p:cNvSpPr txBox="1"/>
          <p:nvPr/>
        </p:nvSpPr>
        <p:spPr>
          <a:xfrm>
            <a:off x="529718" y="4058513"/>
            <a:ext cx="2685351" cy="246221"/>
          </a:xfrm>
          <a:prstGeom prst="rect">
            <a:avLst/>
          </a:prstGeom>
          <a:noFill/>
        </p:spPr>
        <p:txBody>
          <a:bodyPr wrap="none" rtlCol="0">
            <a:spAutoFit/>
          </a:bodyPr>
          <a:lstStyle/>
          <a:p>
            <a:r>
              <a:rPr kumimoji="1" lang="ja-JP" altLang="en-US" sz="1000" b="1"/>
              <a:t>○ゲームスピード</a:t>
            </a:r>
            <a:r>
              <a:rPr kumimoji="1" lang="ja-JP" altLang="en-US" sz="1000" b="1" dirty="0"/>
              <a:t>の影響</a:t>
            </a:r>
            <a:r>
              <a:rPr kumimoji="1" lang="ja-JP" altLang="en-US" sz="1000" b="1" dirty="0">
                <a:solidFill>
                  <a:schemeClr val="bg1">
                    <a:lumMod val="85000"/>
                  </a:schemeClr>
                </a:solidFill>
              </a:rPr>
              <a:t>（</a:t>
            </a:r>
            <a:r>
              <a:rPr kumimoji="1" lang="en-US" altLang="ja-JP" sz="1000" b="1" dirty="0">
                <a:solidFill>
                  <a:schemeClr val="bg1">
                    <a:lumMod val="85000"/>
                  </a:schemeClr>
                </a:solidFill>
              </a:rPr>
              <a:t>20190723</a:t>
            </a:r>
            <a:r>
              <a:rPr kumimoji="1" lang="ja-JP" altLang="en-US" sz="1000" b="1" dirty="0">
                <a:solidFill>
                  <a:schemeClr val="bg1">
                    <a:lumMod val="85000"/>
                  </a:schemeClr>
                </a:solidFill>
              </a:rPr>
              <a:t>追記）</a:t>
            </a:r>
            <a:endParaRPr kumimoji="1" lang="ja-JP" altLang="en-US" sz="1000" dirty="0">
              <a:solidFill>
                <a:schemeClr val="bg1">
                  <a:lumMod val="85000"/>
                </a:schemeClr>
              </a:solidFill>
            </a:endParaRPr>
          </a:p>
        </p:txBody>
      </p:sp>
      <p:sp>
        <p:nvSpPr>
          <p:cNvPr id="21" name="テキスト ボックス 20">
            <a:extLst>
              <a:ext uri="{FF2B5EF4-FFF2-40B4-BE49-F238E27FC236}">
                <a16:creationId xmlns:a16="http://schemas.microsoft.com/office/drawing/2014/main" id="{FFC7D64B-593C-4EDD-A5AE-E2EF493F32B8}"/>
              </a:ext>
            </a:extLst>
          </p:cNvPr>
          <p:cNvSpPr txBox="1"/>
          <p:nvPr/>
        </p:nvSpPr>
        <p:spPr>
          <a:xfrm>
            <a:off x="679557" y="4304734"/>
            <a:ext cx="3903633" cy="246221"/>
          </a:xfrm>
          <a:prstGeom prst="rect">
            <a:avLst/>
          </a:prstGeom>
          <a:noFill/>
        </p:spPr>
        <p:txBody>
          <a:bodyPr wrap="none" rtlCol="0">
            <a:spAutoFit/>
          </a:bodyPr>
          <a:lstStyle/>
          <a:p>
            <a:r>
              <a:rPr kumimoji="1" lang="ja-JP" altLang="en-US" sz="1000" dirty="0"/>
              <a:t>本演出は、バトル中に設定するゲームスピードの影響を受ける。</a:t>
            </a:r>
            <a:endParaRPr kumimoji="1" lang="en-US" altLang="ja-JP" sz="1000" dirty="0"/>
          </a:p>
        </p:txBody>
      </p:sp>
      <p:sp>
        <p:nvSpPr>
          <p:cNvPr id="22" name="テキスト ボックス 21">
            <a:extLst>
              <a:ext uri="{FF2B5EF4-FFF2-40B4-BE49-F238E27FC236}">
                <a16:creationId xmlns:a16="http://schemas.microsoft.com/office/drawing/2014/main" id="{8C92B000-D323-4E02-A61C-5D0122A168D5}"/>
              </a:ext>
            </a:extLst>
          </p:cNvPr>
          <p:cNvSpPr txBox="1"/>
          <p:nvPr/>
        </p:nvSpPr>
        <p:spPr>
          <a:xfrm>
            <a:off x="529718" y="4651988"/>
            <a:ext cx="2557110" cy="246221"/>
          </a:xfrm>
          <a:prstGeom prst="rect">
            <a:avLst/>
          </a:prstGeom>
          <a:noFill/>
        </p:spPr>
        <p:txBody>
          <a:bodyPr wrap="none" rtlCol="0">
            <a:spAutoFit/>
          </a:bodyPr>
          <a:lstStyle/>
          <a:p>
            <a:r>
              <a:rPr kumimoji="1" lang="ja-JP" altLang="en-US" sz="1000" b="1"/>
              <a:t>○タップ</a:t>
            </a:r>
            <a:r>
              <a:rPr kumimoji="1" lang="ja-JP" altLang="en-US" sz="1000" b="1" dirty="0"/>
              <a:t>でのスキップ</a:t>
            </a:r>
            <a:r>
              <a:rPr kumimoji="1" lang="ja-JP" altLang="en-US" sz="1000" b="1" dirty="0">
                <a:solidFill>
                  <a:schemeClr val="bg1">
                    <a:lumMod val="85000"/>
                  </a:schemeClr>
                </a:solidFill>
              </a:rPr>
              <a:t>（</a:t>
            </a:r>
            <a:r>
              <a:rPr kumimoji="1" lang="en-US" altLang="ja-JP" sz="1000" b="1" dirty="0">
                <a:solidFill>
                  <a:schemeClr val="bg1">
                    <a:lumMod val="85000"/>
                  </a:schemeClr>
                </a:solidFill>
              </a:rPr>
              <a:t>20190723</a:t>
            </a:r>
            <a:r>
              <a:rPr kumimoji="1" lang="ja-JP" altLang="en-US" sz="1000" b="1" dirty="0">
                <a:solidFill>
                  <a:schemeClr val="bg1">
                    <a:lumMod val="85000"/>
                  </a:schemeClr>
                </a:solidFill>
              </a:rPr>
              <a:t>追記）</a:t>
            </a:r>
            <a:endParaRPr kumimoji="1" lang="ja-JP" altLang="en-US" sz="1000" dirty="0">
              <a:solidFill>
                <a:schemeClr val="bg1">
                  <a:lumMod val="85000"/>
                </a:schemeClr>
              </a:solidFill>
            </a:endParaRPr>
          </a:p>
        </p:txBody>
      </p:sp>
      <p:sp>
        <p:nvSpPr>
          <p:cNvPr id="23" name="テキスト ボックス 22">
            <a:extLst>
              <a:ext uri="{FF2B5EF4-FFF2-40B4-BE49-F238E27FC236}">
                <a16:creationId xmlns:a16="http://schemas.microsoft.com/office/drawing/2014/main" id="{446099A1-145F-4CCC-926B-48D2C65249AC}"/>
              </a:ext>
            </a:extLst>
          </p:cNvPr>
          <p:cNvSpPr txBox="1"/>
          <p:nvPr/>
        </p:nvSpPr>
        <p:spPr>
          <a:xfrm>
            <a:off x="679557" y="4898209"/>
            <a:ext cx="2877711" cy="400110"/>
          </a:xfrm>
          <a:prstGeom prst="rect">
            <a:avLst/>
          </a:prstGeom>
          <a:noFill/>
        </p:spPr>
        <p:txBody>
          <a:bodyPr wrap="none" rtlCol="0">
            <a:spAutoFit/>
          </a:bodyPr>
          <a:lstStyle/>
          <a:p>
            <a:r>
              <a:rPr kumimoji="1" lang="ja-JP" altLang="en-US" sz="1000" dirty="0">
                <a:latin typeface="+mn-ea"/>
              </a:rPr>
              <a:t>本演出はタップでスキップできるようにする。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p:txBody>
      </p:sp>
      <p:grpSp>
        <p:nvGrpSpPr>
          <p:cNvPr id="31" name="グループ化 30">
            <a:extLst>
              <a:ext uri="{FF2B5EF4-FFF2-40B4-BE49-F238E27FC236}">
                <a16:creationId xmlns:a16="http://schemas.microsoft.com/office/drawing/2014/main" id="{971E7CE0-E84B-440D-AB03-52014A4383AB}"/>
              </a:ext>
            </a:extLst>
          </p:cNvPr>
          <p:cNvGrpSpPr/>
          <p:nvPr/>
        </p:nvGrpSpPr>
        <p:grpSpPr>
          <a:xfrm>
            <a:off x="507419" y="815906"/>
            <a:ext cx="7101397" cy="2653668"/>
            <a:chOff x="507419" y="815906"/>
            <a:chExt cx="7101397" cy="2653668"/>
          </a:xfrm>
        </p:grpSpPr>
        <p:pic>
          <p:nvPicPr>
            <p:cNvPr id="24" name="図 23">
              <a:extLst>
                <a:ext uri="{FF2B5EF4-FFF2-40B4-BE49-F238E27FC236}">
                  <a16:creationId xmlns:a16="http://schemas.microsoft.com/office/drawing/2014/main" id="{23A726AD-07D1-4D4D-9A6D-453208BF67EE}"/>
                </a:ext>
              </a:extLst>
            </p:cNvPr>
            <p:cNvPicPr>
              <a:picLocks noChangeAspect="1"/>
            </p:cNvPicPr>
            <p:nvPr/>
          </p:nvPicPr>
          <p:blipFill>
            <a:blip r:embed="rId2"/>
            <a:stretch>
              <a:fillRect/>
            </a:stretch>
          </p:blipFill>
          <p:spPr>
            <a:xfrm>
              <a:off x="507419" y="815906"/>
              <a:ext cx="1233117" cy="2184891"/>
            </a:xfrm>
            <a:prstGeom prst="rect">
              <a:avLst/>
            </a:prstGeom>
          </p:spPr>
        </p:pic>
        <p:sp>
          <p:nvSpPr>
            <p:cNvPr id="7" name="二等辺三角形 6">
              <a:extLst>
                <a:ext uri="{FF2B5EF4-FFF2-40B4-BE49-F238E27FC236}">
                  <a16:creationId xmlns:a16="http://schemas.microsoft.com/office/drawing/2014/main" id="{794C160C-7575-436E-A30A-F5E31518EA80}"/>
                </a:ext>
              </a:extLst>
            </p:cNvPr>
            <p:cNvSpPr/>
            <p:nvPr/>
          </p:nvSpPr>
          <p:spPr>
            <a:xfrm rot="5400000">
              <a:off x="4711001"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6C054FB-7241-4783-9DB7-4AAE26B511DE}"/>
                </a:ext>
              </a:extLst>
            </p:cNvPr>
            <p:cNvSpPr txBox="1"/>
            <p:nvPr/>
          </p:nvSpPr>
          <p:spPr>
            <a:xfrm>
              <a:off x="2220856" y="3006527"/>
              <a:ext cx="747553" cy="251727"/>
            </a:xfrm>
            <a:prstGeom prst="rect">
              <a:avLst/>
            </a:prstGeom>
            <a:noFill/>
          </p:spPr>
          <p:txBody>
            <a:bodyPr wrap="none" rtlCol="0">
              <a:spAutoFit/>
            </a:bodyPr>
            <a:lstStyle/>
            <a:p>
              <a:pPr algn="ctr"/>
              <a:r>
                <a:rPr kumimoji="1" lang="ja-JP" altLang="en-US" sz="800" dirty="0"/>
                <a:t>カットインして、</a:t>
              </a:r>
              <a:endParaRPr kumimoji="1" lang="en-US" altLang="ja-JP" sz="800" dirty="0"/>
            </a:p>
            <a:p>
              <a:pPr algn="ctr"/>
              <a:r>
                <a:rPr kumimoji="1" lang="ja-JP" altLang="en-US" sz="800" dirty="0"/>
                <a:t>同時に攻撃</a:t>
              </a:r>
              <a:endParaRPr kumimoji="1" lang="en-US" altLang="ja-JP" sz="800" dirty="0"/>
            </a:p>
          </p:txBody>
        </p:sp>
        <p:sp>
          <p:nvSpPr>
            <p:cNvPr id="9" name="テキスト ボックス 8">
              <a:extLst>
                <a:ext uri="{FF2B5EF4-FFF2-40B4-BE49-F238E27FC236}">
                  <a16:creationId xmlns:a16="http://schemas.microsoft.com/office/drawing/2014/main" id="{151D625D-1428-4971-BEB5-C465623A0E7E}"/>
                </a:ext>
              </a:extLst>
            </p:cNvPr>
            <p:cNvSpPr txBox="1"/>
            <p:nvPr/>
          </p:nvSpPr>
          <p:spPr>
            <a:xfrm>
              <a:off x="3429497" y="3006527"/>
              <a:ext cx="1281521" cy="251727"/>
            </a:xfrm>
            <a:prstGeom prst="rect">
              <a:avLst/>
            </a:prstGeom>
            <a:noFill/>
          </p:spPr>
          <p:txBody>
            <a:bodyPr wrap="none" rtlCol="0">
              <a:spAutoFit/>
            </a:bodyPr>
            <a:lstStyle/>
            <a:p>
              <a:pPr algn="ctr"/>
              <a:r>
                <a:rPr kumimoji="1" lang="ja-JP" altLang="en-US" sz="800" dirty="0"/>
                <a:t>弾（レーザー的なもの）が怪獣に</a:t>
              </a:r>
              <a:endParaRPr kumimoji="1" lang="en-US" altLang="ja-JP" sz="800" dirty="0"/>
            </a:p>
            <a:p>
              <a:pPr algn="ctr"/>
              <a:r>
                <a:rPr kumimoji="1" lang="ja-JP" altLang="en-US" sz="800" dirty="0"/>
                <a:t>迫る。攻撃の弾は派手に。</a:t>
              </a:r>
              <a:endParaRPr kumimoji="1" lang="en-US" altLang="ja-JP" sz="800" dirty="0"/>
            </a:p>
          </p:txBody>
        </p:sp>
        <p:sp>
          <p:nvSpPr>
            <p:cNvPr id="10" name="テキスト ボックス 9">
              <a:extLst>
                <a:ext uri="{FF2B5EF4-FFF2-40B4-BE49-F238E27FC236}">
                  <a16:creationId xmlns:a16="http://schemas.microsoft.com/office/drawing/2014/main" id="{5B0E7319-F5CA-4819-9C8F-AAD2E85DEF24}"/>
                </a:ext>
              </a:extLst>
            </p:cNvPr>
            <p:cNvSpPr txBox="1"/>
            <p:nvPr/>
          </p:nvSpPr>
          <p:spPr>
            <a:xfrm>
              <a:off x="5041749" y="3006527"/>
              <a:ext cx="976396" cy="251727"/>
            </a:xfrm>
            <a:prstGeom prst="rect">
              <a:avLst/>
            </a:prstGeom>
            <a:noFill/>
          </p:spPr>
          <p:txBody>
            <a:bodyPr wrap="none" rtlCol="0">
              <a:spAutoFit/>
            </a:bodyPr>
            <a:lstStyle/>
            <a:p>
              <a:pPr algn="ctr"/>
              <a:r>
                <a:rPr kumimoji="1" lang="ja-JP" altLang="en-US" sz="800" dirty="0"/>
                <a:t>爆発してダメージ表示。</a:t>
              </a:r>
              <a:endParaRPr kumimoji="1" lang="en-US" altLang="ja-JP" sz="800" dirty="0"/>
            </a:p>
            <a:p>
              <a:pPr algn="ctr"/>
              <a:r>
                <a:rPr kumimoji="1" lang="ja-JP" altLang="en-US" sz="800" dirty="0"/>
                <a:t>その後ホワイトアウト</a:t>
              </a:r>
              <a:endParaRPr kumimoji="1" lang="en-US" altLang="ja-JP" sz="800" dirty="0"/>
            </a:p>
          </p:txBody>
        </p:sp>
        <p:sp>
          <p:nvSpPr>
            <p:cNvPr id="11" name="テキスト ボックス 10">
              <a:extLst>
                <a:ext uri="{FF2B5EF4-FFF2-40B4-BE49-F238E27FC236}">
                  <a16:creationId xmlns:a16="http://schemas.microsoft.com/office/drawing/2014/main" id="{8CD3036A-ACB0-4DD9-85D4-39C7594D9C32}"/>
                </a:ext>
              </a:extLst>
            </p:cNvPr>
            <p:cNvSpPr txBox="1"/>
            <p:nvPr/>
          </p:nvSpPr>
          <p:spPr>
            <a:xfrm>
              <a:off x="6618483" y="3006527"/>
              <a:ext cx="747553" cy="160190"/>
            </a:xfrm>
            <a:prstGeom prst="rect">
              <a:avLst/>
            </a:prstGeom>
            <a:noFill/>
          </p:spPr>
          <p:txBody>
            <a:bodyPr wrap="none" rtlCol="0">
              <a:spAutoFit/>
            </a:bodyPr>
            <a:lstStyle/>
            <a:p>
              <a:pPr algn="ctr"/>
              <a:r>
                <a:rPr kumimoji="1" lang="ja-JP" altLang="en-US" sz="800" dirty="0"/>
                <a:t>バトル画面に戻る</a:t>
              </a:r>
              <a:endParaRPr kumimoji="1" lang="en-US" altLang="ja-JP" sz="800" dirty="0"/>
            </a:p>
          </p:txBody>
        </p:sp>
        <p:pic>
          <p:nvPicPr>
            <p:cNvPr id="12" name="図 11" descr="ベクトル グラフィックス が含まれている画像&#10;&#10;自動的に生成された説明">
              <a:extLst>
                <a:ext uri="{FF2B5EF4-FFF2-40B4-BE49-F238E27FC236}">
                  <a16:creationId xmlns:a16="http://schemas.microsoft.com/office/drawing/2014/main" id="{0273E9D2-831D-4DE0-AC2E-3707C15AF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630" y="821636"/>
              <a:ext cx="1227873" cy="2184891"/>
            </a:xfrm>
            <a:prstGeom prst="rect">
              <a:avLst/>
            </a:prstGeom>
            <a:ln>
              <a:solidFill>
                <a:schemeClr val="accent1"/>
              </a:solidFill>
            </a:ln>
          </p:spPr>
        </p:pic>
        <p:pic>
          <p:nvPicPr>
            <p:cNvPr id="13" name="図 12">
              <a:extLst>
                <a:ext uri="{FF2B5EF4-FFF2-40B4-BE49-F238E27FC236}">
                  <a16:creationId xmlns:a16="http://schemas.microsoft.com/office/drawing/2014/main" id="{1645EA30-E6E9-499E-8A32-39221E8CB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6320" y="821636"/>
              <a:ext cx="1227873" cy="2184891"/>
            </a:xfrm>
            <a:prstGeom prst="rect">
              <a:avLst/>
            </a:prstGeom>
            <a:ln>
              <a:solidFill>
                <a:schemeClr val="accent1"/>
              </a:solidFill>
            </a:ln>
          </p:spPr>
        </p:pic>
        <p:pic>
          <p:nvPicPr>
            <p:cNvPr id="14" name="図 13" descr="火災, 武器, 自然 が含まれている画像&#10;&#10;自動的に生成された説明">
              <a:extLst>
                <a:ext uri="{FF2B5EF4-FFF2-40B4-BE49-F238E27FC236}">
                  <a16:creationId xmlns:a16="http://schemas.microsoft.com/office/drawing/2014/main" id="{621F6031-73FE-4063-82F5-B56AF70DC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6009" y="821636"/>
              <a:ext cx="1227873" cy="2184891"/>
            </a:xfrm>
            <a:prstGeom prst="rect">
              <a:avLst/>
            </a:prstGeom>
          </p:spPr>
        </p:pic>
        <p:sp>
          <p:nvSpPr>
            <p:cNvPr id="15" name="テキスト ボックス 14">
              <a:extLst>
                <a:ext uri="{FF2B5EF4-FFF2-40B4-BE49-F238E27FC236}">
                  <a16:creationId xmlns:a16="http://schemas.microsoft.com/office/drawing/2014/main" id="{DC256F5C-B876-47D6-8C70-D13392C1FBC2}"/>
                </a:ext>
              </a:extLst>
            </p:cNvPr>
            <p:cNvSpPr txBox="1"/>
            <p:nvPr/>
          </p:nvSpPr>
          <p:spPr>
            <a:xfrm rot="21189704">
              <a:off x="5163320" y="1719565"/>
              <a:ext cx="733251" cy="389033"/>
            </a:xfrm>
            <a:prstGeom prst="rect">
              <a:avLst/>
            </a:prstGeom>
            <a:noFill/>
          </p:spPr>
          <p:txBody>
            <a:bodyPr wrap="none" rtlCol="0">
              <a:spAutoFit/>
            </a:bodyPr>
            <a:lstStyle/>
            <a:p>
              <a:pPr algn="ctr"/>
              <a:r>
                <a:rPr kumimoji="1" lang="en-US" altLang="ja-JP" sz="2800" b="1" i="1" dirty="0">
                  <a:effectLst>
                    <a:outerShdw blurRad="50800" dist="38100" dir="2700000" algn="tl" rotWithShape="0">
                      <a:prstClr val="black">
                        <a:alpha val="40000"/>
                      </a:prstClr>
                    </a:outerShdw>
                  </a:effectLst>
                </a:rPr>
                <a:t>1200</a:t>
              </a:r>
              <a:endParaRPr kumimoji="1" lang="ja-JP" altLang="en-US" sz="2800" b="1" i="1" dirty="0">
                <a:effectLst>
                  <a:outerShdw blurRad="50800" dist="38100" dir="2700000" algn="tl" rotWithShape="0">
                    <a:prstClr val="black">
                      <a:alpha val="40000"/>
                    </a:prstClr>
                  </a:outerShdw>
                </a:effectLst>
              </a:endParaRPr>
            </a:p>
          </p:txBody>
        </p:sp>
        <p:pic>
          <p:nvPicPr>
            <p:cNvPr id="16" name="図 15">
              <a:extLst>
                <a:ext uri="{FF2B5EF4-FFF2-40B4-BE49-F238E27FC236}">
                  <a16:creationId xmlns:a16="http://schemas.microsoft.com/office/drawing/2014/main" id="{E0459DAB-7C83-4241-8309-34E0BD03390C}"/>
                </a:ext>
              </a:extLst>
            </p:cNvPr>
            <p:cNvPicPr>
              <a:picLocks noChangeAspect="1"/>
            </p:cNvPicPr>
            <p:nvPr/>
          </p:nvPicPr>
          <p:blipFill>
            <a:blip r:embed="rId2"/>
            <a:stretch>
              <a:fillRect/>
            </a:stretch>
          </p:blipFill>
          <p:spPr>
            <a:xfrm>
              <a:off x="6375699" y="821636"/>
              <a:ext cx="1233117" cy="2184891"/>
            </a:xfrm>
            <a:prstGeom prst="rect">
              <a:avLst/>
            </a:prstGeom>
          </p:spPr>
        </p:pic>
        <p:sp>
          <p:nvSpPr>
            <p:cNvPr id="17" name="二等辺三角形 16">
              <a:extLst>
                <a:ext uri="{FF2B5EF4-FFF2-40B4-BE49-F238E27FC236}">
                  <a16:creationId xmlns:a16="http://schemas.microsoft.com/office/drawing/2014/main" id="{48126FEB-98C0-438F-8114-6EA58A63BBB3}"/>
                </a:ext>
              </a:extLst>
            </p:cNvPr>
            <p:cNvSpPr/>
            <p:nvPr/>
          </p:nvSpPr>
          <p:spPr>
            <a:xfrm rot="5400000">
              <a:off x="3240429"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二等辺三角形 17">
              <a:extLst>
                <a:ext uri="{FF2B5EF4-FFF2-40B4-BE49-F238E27FC236}">
                  <a16:creationId xmlns:a16="http://schemas.microsoft.com/office/drawing/2014/main" id="{C3C9F6F9-9D1D-4682-BEE7-E241712C5213}"/>
                </a:ext>
              </a:extLst>
            </p:cNvPr>
            <p:cNvSpPr/>
            <p:nvPr/>
          </p:nvSpPr>
          <p:spPr>
            <a:xfrm rot="5400000">
              <a:off x="6170690"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26">
              <a:extLst>
                <a:ext uri="{FF2B5EF4-FFF2-40B4-BE49-F238E27FC236}">
                  <a16:creationId xmlns:a16="http://schemas.microsoft.com/office/drawing/2014/main" id="{D45A0EA9-55DC-4D26-ADB2-105889B2BFB8}"/>
                </a:ext>
              </a:extLst>
            </p:cNvPr>
            <p:cNvSpPr/>
            <p:nvPr/>
          </p:nvSpPr>
          <p:spPr>
            <a:xfrm rot="5400000">
              <a:off x="1774897" y="184607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a:extLst>
                <a:ext uri="{FF2B5EF4-FFF2-40B4-BE49-F238E27FC236}">
                  <a16:creationId xmlns:a16="http://schemas.microsoft.com/office/drawing/2014/main" id="{11DA71F3-4B1E-4F8A-BCF4-B280320A4FEE}"/>
                </a:ext>
              </a:extLst>
            </p:cNvPr>
            <p:cNvSpPr txBox="1"/>
            <p:nvPr/>
          </p:nvSpPr>
          <p:spPr>
            <a:xfrm>
              <a:off x="634197" y="3007909"/>
              <a:ext cx="1005403" cy="461665"/>
            </a:xfrm>
            <a:prstGeom prst="rect">
              <a:avLst/>
            </a:prstGeom>
            <a:noFill/>
          </p:spPr>
          <p:txBody>
            <a:bodyPr wrap="none" rtlCol="0">
              <a:spAutoFit/>
            </a:bodyPr>
            <a:lstStyle/>
            <a:p>
              <a:pPr algn="ctr"/>
              <a:r>
                <a:rPr kumimoji="1" lang="ja-JP" altLang="en-US" sz="800"/>
                <a:t>発動時に</a:t>
              </a:r>
              <a:endParaRPr kumimoji="1" lang="en-US" altLang="ja-JP" sz="800"/>
            </a:p>
            <a:p>
              <a:pPr algn="ctr"/>
              <a:r>
                <a:rPr kumimoji="1" lang="ja-JP" altLang="en-US" sz="800"/>
                <a:t>アイキャッチ的な</a:t>
              </a:r>
              <a:endParaRPr kumimoji="1" lang="en-US" altLang="ja-JP" sz="800"/>
            </a:p>
            <a:p>
              <a:pPr algn="ctr"/>
              <a:r>
                <a:rPr kumimoji="1" lang="ja-JP" altLang="en-US" sz="800"/>
                <a:t>演出発動</a:t>
              </a:r>
              <a:endParaRPr kumimoji="1" lang="en-US" altLang="ja-JP" sz="800" dirty="0"/>
            </a:p>
          </p:txBody>
        </p:sp>
        <p:grpSp>
          <p:nvGrpSpPr>
            <p:cNvPr id="30" name="グループ化 29">
              <a:extLst>
                <a:ext uri="{FF2B5EF4-FFF2-40B4-BE49-F238E27FC236}">
                  <a16:creationId xmlns:a16="http://schemas.microsoft.com/office/drawing/2014/main" id="{8535EC83-C54E-45C4-B5CA-4AE4C024C1BA}"/>
                </a:ext>
              </a:extLst>
            </p:cNvPr>
            <p:cNvGrpSpPr/>
            <p:nvPr/>
          </p:nvGrpSpPr>
          <p:grpSpPr>
            <a:xfrm>
              <a:off x="534428" y="1359156"/>
              <a:ext cx="1206108" cy="888202"/>
              <a:chOff x="534428" y="1359156"/>
              <a:chExt cx="1206108" cy="888202"/>
            </a:xfrm>
          </p:grpSpPr>
          <p:sp>
            <p:nvSpPr>
              <p:cNvPr id="26" name="星: 24 pt 25">
                <a:extLst>
                  <a:ext uri="{FF2B5EF4-FFF2-40B4-BE49-F238E27FC236}">
                    <a16:creationId xmlns:a16="http://schemas.microsoft.com/office/drawing/2014/main" id="{61F0868D-D26B-4B44-937B-4A5E10DBFB5D}"/>
                  </a:ext>
                </a:extLst>
              </p:cNvPr>
              <p:cNvSpPr/>
              <p:nvPr/>
            </p:nvSpPr>
            <p:spPr>
              <a:xfrm>
                <a:off x="534428" y="1407662"/>
                <a:ext cx="1206108" cy="839696"/>
              </a:xfrm>
              <a:prstGeom prst="star24">
                <a:avLst/>
              </a:prstGeom>
              <a:gradFill flip="none" rotWithShape="1">
                <a:gsLst>
                  <a:gs pos="0">
                    <a:schemeClr val="accent4">
                      <a:lumMod val="20000"/>
                      <a:lumOff val="80000"/>
                    </a:schemeClr>
                  </a:gs>
                  <a:gs pos="1000">
                    <a:schemeClr val="accent4">
                      <a:lumMod val="0"/>
                      <a:lumOff val="100000"/>
                    </a:schemeClr>
                  </a:gs>
                  <a:gs pos="100000">
                    <a:schemeClr val="accent4">
                      <a:lumMod val="100000"/>
                    </a:schemeClr>
                  </a:gs>
                </a:gsLst>
                <a:path path="circle">
                  <a:fillToRect l="50000" t="50000" r="50000" b="50000"/>
                </a:path>
                <a:tileRect/>
              </a:gra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ndParaRPr>
              </a:p>
            </p:txBody>
          </p:sp>
          <p:sp>
            <p:nvSpPr>
              <p:cNvPr id="25" name="テキスト ボックス 24">
                <a:extLst>
                  <a:ext uri="{FF2B5EF4-FFF2-40B4-BE49-F238E27FC236}">
                    <a16:creationId xmlns:a16="http://schemas.microsoft.com/office/drawing/2014/main" id="{26F83064-6E0F-4465-B3EC-B7180B5FCC5E}"/>
                  </a:ext>
                </a:extLst>
              </p:cNvPr>
              <p:cNvSpPr txBox="1"/>
              <p:nvPr/>
            </p:nvSpPr>
            <p:spPr>
              <a:xfrm>
                <a:off x="788668" y="1359156"/>
                <a:ext cx="697627" cy="707886"/>
              </a:xfrm>
              <a:prstGeom prst="rect">
                <a:avLst/>
              </a:prstGeom>
              <a:noFill/>
              <a:effectLst>
                <a:glow rad="101600">
                  <a:schemeClr val="accent4">
                    <a:satMod val="175000"/>
                    <a:alpha val="40000"/>
                  </a:schemeClr>
                </a:glow>
              </a:effectLst>
            </p:spPr>
            <p:txBody>
              <a:bodyPr wrap="none" rtlCol="0" anchor="ctr">
                <a:spAutoFit/>
              </a:bodyPr>
              <a:lstStyle/>
              <a:p>
                <a:pPr algn="ctr"/>
                <a:r>
                  <a:rPr kumimoji="1" lang="ja-JP" altLang="en-US" sz="40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絆</a:t>
                </a:r>
              </a:p>
            </p:txBody>
          </p:sp>
          <p:sp>
            <p:nvSpPr>
              <p:cNvPr id="29" name="テキスト ボックス 28">
                <a:extLst>
                  <a:ext uri="{FF2B5EF4-FFF2-40B4-BE49-F238E27FC236}">
                    <a16:creationId xmlns:a16="http://schemas.microsoft.com/office/drawing/2014/main" id="{4BD67E4A-6F23-49AB-8236-6DE89B56BB2A}"/>
                  </a:ext>
                </a:extLst>
              </p:cNvPr>
              <p:cNvSpPr txBox="1"/>
              <p:nvPr/>
            </p:nvSpPr>
            <p:spPr>
              <a:xfrm>
                <a:off x="777902" y="1885891"/>
                <a:ext cx="872354" cy="307777"/>
              </a:xfrm>
              <a:prstGeom prst="rect">
                <a:avLst/>
              </a:prstGeom>
              <a:noFill/>
              <a:effectLst>
                <a:glow rad="101600">
                  <a:schemeClr val="accent4">
                    <a:satMod val="175000"/>
                    <a:alpha val="40000"/>
                  </a:schemeClr>
                </a:glow>
              </a:effectLst>
            </p:spPr>
            <p:txBody>
              <a:bodyPr wrap="none" rtlCol="0" anchor="ctr">
                <a:spAutoFit/>
              </a:bodyPr>
              <a:lstStyle/>
              <a:p>
                <a:pPr algn="ctr"/>
                <a:r>
                  <a:rPr kumimoji="1" lang="ja-JP" altLang="en-US"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連携</a:t>
                </a:r>
                <a:r>
                  <a:rPr kumimoji="1" lang="en-US" altLang="ja-JP"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a:t>
                </a:r>
                <a:r>
                  <a:rPr kumimoji="1" lang="ja-JP" altLang="en-US"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２</a:t>
                </a:r>
              </a:p>
            </p:txBody>
          </p:sp>
        </p:grpSp>
      </p:grpSp>
      <p:sp>
        <p:nvSpPr>
          <p:cNvPr id="32" name="テキスト ボックス 31">
            <a:extLst>
              <a:ext uri="{FF2B5EF4-FFF2-40B4-BE49-F238E27FC236}">
                <a16:creationId xmlns:a16="http://schemas.microsoft.com/office/drawing/2014/main" id="{D1967283-7EE9-4897-ADAE-7D7FCAC88431}"/>
              </a:ext>
            </a:extLst>
          </p:cNvPr>
          <p:cNvSpPr txBox="1"/>
          <p:nvPr/>
        </p:nvSpPr>
        <p:spPr>
          <a:xfrm>
            <a:off x="315102" y="3452122"/>
            <a:ext cx="1617751" cy="461665"/>
          </a:xfrm>
          <a:prstGeom prst="rect">
            <a:avLst/>
          </a:prstGeom>
          <a:noFill/>
        </p:spPr>
        <p:txBody>
          <a:bodyPr wrap="none" rtlCol="0">
            <a:spAutoFit/>
          </a:bodyPr>
          <a:lstStyle/>
          <a:p>
            <a:pPr algn="ctr"/>
            <a:r>
              <a:rPr kumimoji="1" lang="ja-JP" altLang="en-US" sz="800"/>
              <a:t>「いくよ！」</a:t>
            </a:r>
            <a:endParaRPr kumimoji="1" lang="en-US" altLang="ja-JP" sz="800"/>
          </a:p>
          <a:p>
            <a:pPr algn="ctr"/>
            <a:r>
              <a:rPr kumimoji="1" lang="ja-JP" altLang="en-US" sz="800"/>
              <a:t>キャラの中で一番</a:t>
            </a:r>
            <a:r>
              <a:rPr kumimoji="1" lang="en-US" altLang="ja-JP" sz="800"/>
              <a:t>ID</a:t>
            </a:r>
            <a:r>
              <a:rPr kumimoji="1" lang="ja-JP" altLang="en-US" sz="800"/>
              <a:t>の小さい人</a:t>
            </a:r>
            <a:endParaRPr kumimoji="1" lang="en-US" altLang="ja-JP" sz="800"/>
          </a:p>
          <a:p>
            <a:pPr algn="ctr"/>
            <a:r>
              <a:rPr kumimoji="1" lang="ja-JP" altLang="en-US" sz="800"/>
              <a:t>のセリフで</a:t>
            </a:r>
            <a:r>
              <a:rPr kumimoji="1" lang="en-US" altLang="ja-JP" sz="800"/>
              <a:t>OK</a:t>
            </a:r>
            <a:endParaRPr kumimoji="1" lang="en-US" altLang="ja-JP" sz="800" dirty="0"/>
          </a:p>
        </p:txBody>
      </p:sp>
      <p:sp>
        <p:nvSpPr>
          <p:cNvPr id="33" name="テキスト ボックス 32">
            <a:extLst>
              <a:ext uri="{FF2B5EF4-FFF2-40B4-BE49-F238E27FC236}">
                <a16:creationId xmlns:a16="http://schemas.microsoft.com/office/drawing/2014/main" id="{85387CA6-8DBE-4CC1-A564-2580CFF27386}"/>
              </a:ext>
            </a:extLst>
          </p:cNvPr>
          <p:cNvSpPr txBox="1"/>
          <p:nvPr/>
        </p:nvSpPr>
        <p:spPr>
          <a:xfrm>
            <a:off x="2231263" y="3433811"/>
            <a:ext cx="800219" cy="338554"/>
          </a:xfrm>
          <a:prstGeom prst="rect">
            <a:avLst/>
          </a:prstGeom>
          <a:noFill/>
        </p:spPr>
        <p:txBody>
          <a:bodyPr wrap="none" rtlCol="0">
            <a:spAutoFit/>
          </a:bodyPr>
          <a:lstStyle/>
          <a:p>
            <a:pPr algn="ctr"/>
            <a:r>
              <a:rPr kumimoji="1" lang="ja-JP" altLang="en-US" sz="800"/>
              <a:t>「おーっ！」</a:t>
            </a:r>
            <a:endParaRPr kumimoji="1" lang="en-US" altLang="ja-JP" sz="800"/>
          </a:p>
          <a:p>
            <a:pPr algn="ctr"/>
            <a:r>
              <a:rPr kumimoji="1" lang="ja-JP" altLang="en-US" sz="800"/>
              <a:t>←以外の人</a:t>
            </a:r>
            <a:endParaRPr kumimoji="1" lang="en-US" altLang="ja-JP" sz="800" dirty="0"/>
          </a:p>
        </p:txBody>
      </p:sp>
      <p:sp>
        <p:nvSpPr>
          <p:cNvPr id="34" name="テキスト ボックス 33">
            <a:extLst>
              <a:ext uri="{FF2B5EF4-FFF2-40B4-BE49-F238E27FC236}">
                <a16:creationId xmlns:a16="http://schemas.microsoft.com/office/drawing/2014/main" id="{8B3FD610-8BDB-4BC8-B296-BE7B34341316}"/>
              </a:ext>
            </a:extLst>
          </p:cNvPr>
          <p:cNvSpPr txBox="1"/>
          <p:nvPr/>
        </p:nvSpPr>
        <p:spPr>
          <a:xfrm>
            <a:off x="3454676" y="3429000"/>
            <a:ext cx="1005404" cy="338554"/>
          </a:xfrm>
          <a:prstGeom prst="rect">
            <a:avLst/>
          </a:prstGeom>
          <a:noFill/>
        </p:spPr>
        <p:txBody>
          <a:bodyPr wrap="none" rtlCol="0">
            <a:spAutoFit/>
          </a:bodyPr>
          <a:lstStyle/>
          <a:p>
            <a:pPr algn="ctr"/>
            <a:r>
              <a:rPr kumimoji="1" lang="ja-JP" altLang="en-US" sz="800"/>
              <a:t>「いっけぇ！！」</a:t>
            </a:r>
            <a:endParaRPr kumimoji="1" lang="en-US" altLang="ja-JP" sz="800"/>
          </a:p>
          <a:p>
            <a:pPr algn="ctr"/>
            <a:r>
              <a:rPr kumimoji="1" lang="ja-JP" altLang="en-US" sz="800"/>
              <a:t>全員</a:t>
            </a:r>
            <a:endParaRPr kumimoji="1" lang="en-US" altLang="ja-JP" sz="800" dirty="0"/>
          </a:p>
        </p:txBody>
      </p:sp>
      <p:sp>
        <p:nvSpPr>
          <p:cNvPr id="35" name="テキスト ボックス 34">
            <a:extLst>
              <a:ext uri="{FF2B5EF4-FFF2-40B4-BE49-F238E27FC236}">
                <a16:creationId xmlns:a16="http://schemas.microsoft.com/office/drawing/2014/main" id="{F2A87952-2A85-4D41-A660-8C07C7227DC6}"/>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653137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B89DCC2-8935-4D90-8076-53FF41B263F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A3DC6C92-F0C9-4A55-8680-2513F9A440F9}"/>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6" name="テキスト ボックス 5">
            <a:extLst>
              <a:ext uri="{FF2B5EF4-FFF2-40B4-BE49-F238E27FC236}">
                <a16:creationId xmlns:a16="http://schemas.microsoft.com/office/drawing/2014/main" id="{0650FF7F-E8C9-4C46-92B1-E5468472E685}"/>
              </a:ext>
            </a:extLst>
          </p:cNvPr>
          <p:cNvSpPr txBox="1"/>
          <p:nvPr/>
        </p:nvSpPr>
        <p:spPr>
          <a:xfrm>
            <a:off x="415419" y="313468"/>
            <a:ext cx="1620957" cy="307777"/>
          </a:xfrm>
          <a:prstGeom prst="rect">
            <a:avLst/>
          </a:prstGeom>
          <a:noFill/>
        </p:spPr>
        <p:txBody>
          <a:bodyPr wrap="none" rtlCol="0">
            <a:spAutoFit/>
          </a:bodyPr>
          <a:lstStyle/>
          <a:p>
            <a:r>
              <a:rPr kumimoji="1" lang="ja-JP" altLang="en-US" sz="1400" b="1" dirty="0"/>
              <a:t>●</a:t>
            </a:r>
            <a:r>
              <a:rPr kumimoji="1" lang="ja-JP" altLang="en-US" sz="1400" b="1"/>
              <a:t>キズナ連携詳細</a:t>
            </a:r>
            <a:endParaRPr kumimoji="1" lang="ja-JP" altLang="en-US" sz="1400" b="1" dirty="0"/>
          </a:p>
        </p:txBody>
      </p:sp>
      <p:sp>
        <p:nvSpPr>
          <p:cNvPr id="7" name="テキスト ボックス 6">
            <a:extLst>
              <a:ext uri="{FF2B5EF4-FFF2-40B4-BE49-F238E27FC236}">
                <a16:creationId xmlns:a16="http://schemas.microsoft.com/office/drawing/2014/main" id="{264396E2-F4D0-41E5-80BD-077FE7E090D6}"/>
              </a:ext>
            </a:extLst>
          </p:cNvPr>
          <p:cNvSpPr txBox="1"/>
          <p:nvPr/>
        </p:nvSpPr>
        <p:spPr>
          <a:xfrm>
            <a:off x="529719" y="621245"/>
            <a:ext cx="1595309" cy="246221"/>
          </a:xfrm>
          <a:prstGeom prst="rect">
            <a:avLst/>
          </a:prstGeom>
          <a:noFill/>
        </p:spPr>
        <p:txBody>
          <a:bodyPr wrap="none" rtlCol="0">
            <a:spAutoFit/>
          </a:bodyPr>
          <a:lstStyle/>
          <a:p>
            <a:r>
              <a:rPr kumimoji="1" lang="ja-JP" altLang="en-US" sz="1000" b="1" dirty="0"/>
              <a:t>・概要策定時からの変更</a:t>
            </a:r>
            <a:endParaRPr kumimoji="1" lang="ja-JP" altLang="en-US" sz="1000" dirty="0"/>
          </a:p>
        </p:txBody>
      </p:sp>
      <p:sp>
        <p:nvSpPr>
          <p:cNvPr id="8" name="テキスト ボックス 7">
            <a:extLst>
              <a:ext uri="{FF2B5EF4-FFF2-40B4-BE49-F238E27FC236}">
                <a16:creationId xmlns:a16="http://schemas.microsoft.com/office/drawing/2014/main" id="{CA884BEE-1696-4BC1-AD69-F20D1D1986C9}"/>
              </a:ext>
            </a:extLst>
          </p:cNvPr>
          <p:cNvSpPr txBox="1"/>
          <p:nvPr/>
        </p:nvSpPr>
        <p:spPr>
          <a:xfrm>
            <a:off x="717183" y="867466"/>
            <a:ext cx="6083717" cy="400110"/>
          </a:xfrm>
          <a:prstGeom prst="rect">
            <a:avLst/>
          </a:prstGeom>
          <a:noFill/>
        </p:spPr>
        <p:txBody>
          <a:bodyPr wrap="none" rtlCol="0">
            <a:spAutoFit/>
          </a:bodyPr>
          <a:lstStyle/>
          <a:p>
            <a:r>
              <a:rPr kumimoji="1" lang="ja-JP" altLang="en-US" sz="1000" dirty="0"/>
              <a:t>概要時作成時には各キャラ同士の関係性で発動となっていたが、</a:t>
            </a:r>
            <a:endParaRPr kumimoji="1" lang="en-US" altLang="ja-JP" sz="1000" dirty="0"/>
          </a:p>
          <a:p>
            <a:r>
              <a:rPr kumimoji="1" lang="ja-JP" altLang="en-US" sz="1000" dirty="0"/>
              <a:t>演出との兼ね合いにより、「キズナ」メーターが最大になっている人数分参加というように変更する。</a:t>
            </a:r>
            <a:endParaRPr kumimoji="1" lang="en-US" altLang="ja-JP" sz="1000" dirty="0"/>
          </a:p>
        </p:txBody>
      </p:sp>
      <p:sp>
        <p:nvSpPr>
          <p:cNvPr id="9" name="テキスト ボックス 8">
            <a:extLst>
              <a:ext uri="{FF2B5EF4-FFF2-40B4-BE49-F238E27FC236}">
                <a16:creationId xmlns:a16="http://schemas.microsoft.com/office/drawing/2014/main" id="{98C99A25-2311-4F36-B915-B150EEF6011C}"/>
              </a:ext>
            </a:extLst>
          </p:cNvPr>
          <p:cNvSpPr txBox="1"/>
          <p:nvPr/>
        </p:nvSpPr>
        <p:spPr>
          <a:xfrm>
            <a:off x="529719" y="1344521"/>
            <a:ext cx="1595309" cy="246221"/>
          </a:xfrm>
          <a:prstGeom prst="rect">
            <a:avLst/>
          </a:prstGeom>
          <a:noFill/>
        </p:spPr>
        <p:txBody>
          <a:bodyPr wrap="none" rtlCol="0">
            <a:spAutoFit/>
          </a:bodyPr>
          <a:lstStyle/>
          <a:p>
            <a:r>
              <a:rPr kumimoji="1" lang="ja-JP" altLang="en-US" sz="1000" b="1" dirty="0"/>
              <a:t>・キズナメーターの蓄積</a:t>
            </a:r>
            <a:endParaRPr kumimoji="1" lang="ja-JP" altLang="en-US" sz="1000" dirty="0"/>
          </a:p>
        </p:txBody>
      </p:sp>
      <p:sp>
        <p:nvSpPr>
          <p:cNvPr id="10" name="テキスト ボックス 9">
            <a:extLst>
              <a:ext uri="{FF2B5EF4-FFF2-40B4-BE49-F238E27FC236}">
                <a16:creationId xmlns:a16="http://schemas.microsoft.com/office/drawing/2014/main" id="{392F8B16-0BD7-4946-9DA2-4C2174027F7A}"/>
              </a:ext>
            </a:extLst>
          </p:cNvPr>
          <p:cNvSpPr txBox="1"/>
          <p:nvPr/>
        </p:nvSpPr>
        <p:spPr>
          <a:xfrm>
            <a:off x="717183" y="1590742"/>
            <a:ext cx="4416594" cy="400110"/>
          </a:xfrm>
          <a:prstGeom prst="rect">
            <a:avLst/>
          </a:prstGeom>
          <a:noFill/>
        </p:spPr>
        <p:txBody>
          <a:bodyPr wrap="none" rtlCol="0">
            <a:spAutoFit/>
          </a:bodyPr>
          <a:lstStyle/>
          <a:p>
            <a:r>
              <a:rPr kumimoji="1" lang="ja-JP" altLang="en-US" sz="1000" dirty="0"/>
              <a:t>各キャラが持つ「キズナ」パラメータは、以下の状態のときに増加する。</a:t>
            </a:r>
            <a:endParaRPr kumimoji="1" lang="en-US" altLang="ja-JP" sz="1000" dirty="0"/>
          </a:p>
          <a:p>
            <a:r>
              <a:rPr kumimoji="1" lang="ja-JP" altLang="en-US" sz="1000" dirty="0"/>
              <a:t>キズナメーターの最大値は</a:t>
            </a:r>
            <a:r>
              <a:rPr kumimoji="1" lang="en-US" altLang="ja-JP" sz="1000" b="1" dirty="0"/>
              <a:t>300</a:t>
            </a:r>
            <a:r>
              <a:rPr kumimoji="1" lang="ja-JP" altLang="en-US" sz="1000" dirty="0"/>
              <a:t>とする。（要調整）</a:t>
            </a:r>
            <a:endParaRPr kumimoji="1" lang="en-US" altLang="ja-JP" sz="1000" dirty="0"/>
          </a:p>
        </p:txBody>
      </p:sp>
      <p:graphicFrame>
        <p:nvGraphicFramePr>
          <p:cNvPr id="11" name="表 10">
            <a:extLst>
              <a:ext uri="{FF2B5EF4-FFF2-40B4-BE49-F238E27FC236}">
                <a16:creationId xmlns:a16="http://schemas.microsoft.com/office/drawing/2014/main" id="{3F287C8B-8C34-4E39-A8E9-087975C7B6E5}"/>
              </a:ext>
            </a:extLst>
          </p:cNvPr>
          <p:cNvGraphicFramePr>
            <a:graphicFrameLocks noGrp="1"/>
          </p:cNvGraphicFramePr>
          <p:nvPr>
            <p:extLst>
              <p:ext uri="{D42A27DB-BD31-4B8C-83A1-F6EECF244321}">
                <p14:modId xmlns:p14="http://schemas.microsoft.com/office/powerpoint/2010/main" val="1000860248"/>
              </p:ext>
            </p:extLst>
          </p:nvPr>
        </p:nvGraphicFramePr>
        <p:xfrm>
          <a:off x="717183" y="2022073"/>
          <a:ext cx="5352415" cy="1371600"/>
        </p:xfrm>
        <a:graphic>
          <a:graphicData uri="http://schemas.openxmlformats.org/drawingml/2006/table">
            <a:tbl>
              <a:tblPr firstRow="1" bandRow="1">
                <a:tableStyleId>{5C22544A-7EE6-4342-B048-85BDC9FD1C3A}</a:tableStyleId>
              </a:tblPr>
              <a:tblGrid>
                <a:gridCol w="1614805">
                  <a:extLst>
                    <a:ext uri="{9D8B030D-6E8A-4147-A177-3AD203B41FA5}">
                      <a16:colId xmlns:a16="http://schemas.microsoft.com/office/drawing/2014/main" val="117069694"/>
                    </a:ext>
                  </a:extLst>
                </a:gridCol>
                <a:gridCol w="3138805">
                  <a:extLst>
                    <a:ext uri="{9D8B030D-6E8A-4147-A177-3AD203B41FA5}">
                      <a16:colId xmlns:a16="http://schemas.microsoft.com/office/drawing/2014/main" val="3966355313"/>
                    </a:ext>
                  </a:extLst>
                </a:gridCol>
                <a:gridCol w="598805">
                  <a:extLst>
                    <a:ext uri="{9D8B030D-6E8A-4147-A177-3AD203B41FA5}">
                      <a16:colId xmlns:a16="http://schemas.microsoft.com/office/drawing/2014/main" val="2303998619"/>
                    </a:ext>
                  </a:extLst>
                </a:gridCol>
              </a:tblGrid>
              <a:tr h="0">
                <a:tc>
                  <a:txBody>
                    <a:bodyPr/>
                    <a:lstStyle/>
                    <a:p>
                      <a:r>
                        <a:rPr kumimoji="1" lang="ja-JP" altLang="en-US" sz="1000" dirty="0"/>
                        <a:t>条件</a:t>
                      </a:r>
                    </a:p>
                  </a:txBody>
                  <a:tcPr/>
                </a:tc>
                <a:tc>
                  <a:txBody>
                    <a:bodyPr/>
                    <a:lstStyle/>
                    <a:p>
                      <a:r>
                        <a:rPr kumimoji="1" lang="ja-JP" altLang="en-US" sz="1000" dirty="0"/>
                        <a:t>概要</a:t>
                      </a:r>
                    </a:p>
                  </a:txBody>
                  <a:tcPr/>
                </a:tc>
                <a:tc>
                  <a:txBody>
                    <a:bodyPr/>
                    <a:lstStyle/>
                    <a:p>
                      <a:r>
                        <a:rPr kumimoji="1" lang="ja-JP" altLang="en-US" sz="1000" dirty="0"/>
                        <a:t>上昇値</a:t>
                      </a:r>
                    </a:p>
                  </a:txBody>
                  <a:tcPr/>
                </a:tc>
                <a:extLst>
                  <a:ext uri="{0D108BD9-81ED-4DB2-BD59-A6C34878D82A}">
                    <a16:rowId xmlns:a16="http://schemas.microsoft.com/office/drawing/2014/main" val="1876427441"/>
                  </a:ext>
                </a:extLst>
              </a:tr>
              <a:tr h="0">
                <a:tc>
                  <a:txBody>
                    <a:bodyPr/>
                    <a:lstStyle/>
                    <a:p>
                      <a:r>
                        <a:rPr kumimoji="1" lang="ja-JP" altLang="en-US" sz="1000" dirty="0"/>
                        <a:t>部隊にダメージを受ける</a:t>
                      </a:r>
                    </a:p>
                  </a:txBody>
                  <a:tcPr/>
                </a:tc>
                <a:tc>
                  <a:txBody>
                    <a:bodyPr/>
                    <a:lstStyle/>
                    <a:p>
                      <a:r>
                        <a:rPr kumimoji="1" lang="ja-JP" altLang="en-US" sz="1000" dirty="0"/>
                        <a:t>全キャラ。ＨＰの割合で振り分け。</a:t>
                      </a:r>
                      <a:endParaRPr kumimoji="1" lang="en-US" altLang="ja-JP" sz="1000" dirty="0"/>
                    </a:p>
                    <a:p>
                      <a:r>
                        <a:rPr kumimoji="1" lang="ja-JP" altLang="en-US" sz="1000" dirty="0"/>
                        <a:t>（ＴＲカードへのダメージと同じ）</a:t>
                      </a:r>
                    </a:p>
                  </a:txBody>
                  <a:tcPr/>
                </a:tc>
                <a:tc>
                  <a:txBody>
                    <a:bodyPr/>
                    <a:lstStyle/>
                    <a:p>
                      <a:r>
                        <a:rPr kumimoji="1" lang="en-US" altLang="ja-JP" sz="1000" dirty="0"/>
                        <a:t>40</a:t>
                      </a:r>
                      <a:endParaRPr kumimoji="1" lang="ja-JP" altLang="en-US" sz="1000" dirty="0"/>
                    </a:p>
                  </a:txBody>
                  <a:tcPr/>
                </a:tc>
                <a:extLst>
                  <a:ext uri="{0D108BD9-81ED-4DB2-BD59-A6C34878D82A}">
                    <a16:rowId xmlns:a16="http://schemas.microsoft.com/office/drawing/2014/main" val="4245469930"/>
                  </a:ext>
                </a:extLst>
              </a:tr>
              <a:tr h="0">
                <a:tc>
                  <a:txBody>
                    <a:bodyPr/>
                    <a:lstStyle/>
                    <a:p>
                      <a:r>
                        <a:rPr kumimoji="1" lang="ja-JP" altLang="en-US" sz="1000" dirty="0"/>
                        <a:t>ＴＲカードのスキル発動</a:t>
                      </a:r>
                    </a:p>
                  </a:txBody>
                  <a:tcPr/>
                </a:tc>
                <a:tc>
                  <a:txBody>
                    <a:bodyPr/>
                    <a:lstStyle/>
                    <a:p>
                      <a:r>
                        <a:rPr kumimoji="1" lang="ja-JP" altLang="en-US" sz="1000" dirty="0"/>
                        <a:t>各キャラごと。バトル内でスキルにつき１回のみ。</a:t>
                      </a:r>
                    </a:p>
                  </a:txBody>
                  <a:tcPr/>
                </a:tc>
                <a:tc>
                  <a:txBody>
                    <a:bodyPr/>
                    <a:lstStyle/>
                    <a:p>
                      <a:r>
                        <a:rPr kumimoji="1" lang="en-US" altLang="ja-JP" sz="1000" dirty="0"/>
                        <a:t>30</a:t>
                      </a:r>
                      <a:endParaRPr kumimoji="1" lang="ja-JP" altLang="en-US" sz="1000" dirty="0"/>
                    </a:p>
                  </a:txBody>
                  <a:tcPr/>
                </a:tc>
                <a:extLst>
                  <a:ext uri="{0D108BD9-81ED-4DB2-BD59-A6C34878D82A}">
                    <a16:rowId xmlns:a16="http://schemas.microsoft.com/office/drawing/2014/main" val="4242153153"/>
                  </a:ext>
                </a:extLst>
              </a:tr>
              <a:tr h="0">
                <a:tc>
                  <a:txBody>
                    <a:bodyPr/>
                    <a:lstStyle/>
                    <a:p>
                      <a:r>
                        <a:rPr kumimoji="1" lang="ja-JP" altLang="en-US" sz="1000" dirty="0"/>
                        <a:t>ＴＲ必殺技発動</a:t>
                      </a:r>
                    </a:p>
                  </a:txBody>
                  <a:tcPr/>
                </a:tc>
                <a:tc>
                  <a:txBody>
                    <a:bodyPr/>
                    <a:lstStyle/>
                    <a:p>
                      <a:r>
                        <a:rPr kumimoji="1" lang="ja-JP" altLang="en-US" sz="1000" dirty="0"/>
                        <a:t>各キャラごと。</a:t>
                      </a:r>
                    </a:p>
                  </a:txBody>
                  <a:tcPr/>
                </a:tc>
                <a:tc>
                  <a:txBody>
                    <a:bodyPr/>
                    <a:lstStyle/>
                    <a:p>
                      <a:r>
                        <a:rPr kumimoji="1" lang="en-US" altLang="ja-JP" sz="1000" dirty="0"/>
                        <a:t>100</a:t>
                      </a:r>
                      <a:endParaRPr kumimoji="1" lang="ja-JP" altLang="en-US" sz="1000" dirty="0"/>
                    </a:p>
                  </a:txBody>
                  <a:tcPr/>
                </a:tc>
                <a:extLst>
                  <a:ext uri="{0D108BD9-81ED-4DB2-BD59-A6C34878D82A}">
                    <a16:rowId xmlns:a16="http://schemas.microsoft.com/office/drawing/2014/main" val="2453219370"/>
                  </a:ext>
                </a:extLst>
              </a:tr>
              <a:tr h="0">
                <a:tc>
                  <a:txBody>
                    <a:bodyPr/>
                    <a:lstStyle/>
                    <a:p>
                      <a:r>
                        <a:rPr kumimoji="1" lang="ja-JP" altLang="en-US" sz="1000" dirty="0"/>
                        <a:t>クリティカルヒット</a:t>
                      </a:r>
                    </a:p>
                  </a:txBody>
                  <a:tcPr/>
                </a:tc>
                <a:tc>
                  <a:txBody>
                    <a:bodyPr/>
                    <a:lstStyle/>
                    <a:p>
                      <a:r>
                        <a:rPr kumimoji="1" lang="ja-JP" altLang="en-US" sz="1000" dirty="0"/>
                        <a:t>各キャラごと。</a:t>
                      </a:r>
                    </a:p>
                  </a:txBody>
                  <a:tcPr/>
                </a:tc>
                <a:tc>
                  <a:txBody>
                    <a:bodyPr/>
                    <a:lstStyle/>
                    <a:p>
                      <a:r>
                        <a:rPr kumimoji="1" lang="en-US" altLang="ja-JP" sz="1000" dirty="0"/>
                        <a:t>20</a:t>
                      </a:r>
                      <a:endParaRPr kumimoji="1" lang="ja-JP" altLang="en-US" sz="1000" dirty="0"/>
                    </a:p>
                  </a:txBody>
                  <a:tcPr/>
                </a:tc>
                <a:extLst>
                  <a:ext uri="{0D108BD9-81ED-4DB2-BD59-A6C34878D82A}">
                    <a16:rowId xmlns:a16="http://schemas.microsoft.com/office/drawing/2014/main" val="1553979885"/>
                  </a:ext>
                </a:extLst>
              </a:tr>
            </a:tbl>
          </a:graphicData>
        </a:graphic>
      </p:graphicFrame>
      <p:sp>
        <p:nvSpPr>
          <p:cNvPr id="12" name="テキスト ボックス 11">
            <a:extLst>
              <a:ext uri="{FF2B5EF4-FFF2-40B4-BE49-F238E27FC236}">
                <a16:creationId xmlns:a16="http://schemas.microsoft.com/office/drawing/2014/main" id="{0D79E33C-B838-4A9F-884A-93901A5B6F8C}"/>
              </a:ext>
            </a:extLst>
          </p:cNvPr>
          <p:cNvSpPr txBox="1"/>
          <p:nvPr/>
        </p:nvSpPr>
        <p:spPr>
          <a:xfrm>
            <a:off x="717183" y="3529359"/>
            <a:ext cx="1813317" cy="246221"/>
          </a:xfrm>
          <a:prstGeom prst="rect">
            <a:avLst/>
          </a:prstGeom>
          <a:noFill/>
        </p:spPr>
        <p:txBody>
          <a:bodyPr wrap="none" rtlCol="0">
            <a:spAutoFit/>
          </a:bodyPr>
          <a:lstStyle/>
          <a:p>
            <a:r>
              <a:rPr kumimoji="1" lang="en-US" altLang="ja-JP" sz="1000" b="1" dirty="0"/>
              <a:t>-</a:t>
            </a:r>
            <a:r>
              <a:rPr kumimoji="1" lang="ja-JP" altLang="en-US" sz="1000" b="1" dirty="0"/>
              <a:t> 部隊の相性による上昇係数</a:t>
            </a:r>
          </a:p>
        </p:txBody>
      </p:sp>
      <p:sp>
        <p:nvSpPr>
          <p:cNvPr id="13" name="テキスト ボックス 12">
            <a:extLst>
              <a:ext uri="{FF2B5EF4-FFF2-40B4-BE49-F238E27FC236}">
                <a16:creationId xmlns:a16="http://schemas.microsoft.com/office/drawing/2014/main" id="{6C606D09-EBFB-4C94-A235-FEF4F005528D}"/>
              </a:ext>
            </a:extLst>
          </p:cNvPr>
          <p:cNvSpPr txBox="1"/>
          <p:nvPr/>
        </p:nvSpPr>
        <p:spPr>
          <a:xfrm>
            <a:off x="801217" y="3757820"/>
            <a:ext cx="5519460" cy="215444"/>
          </a:xfrm>
          <a:prstGeom prst="rect">
            <a:avLst/>
          </a:prstGeom>
          <a:noFill/>
        </p:spPr>
        <p:txBody>
          <a:bodyPr wrap="none" rtlCol="0">
            <a:spAutoFit/>
          </a:bodyPr>
          <a:lstStyle/>
          <a:p>
            <a:r>
              <a:rPr kumimoji="1" lang="ja-JP" altLang="en-US" sz="800" dirty="0"/>
              <a:t>各キャラ同士には変動する相性値を持たせ、相性値が高い部隊の場合はキズナメーターが早く上昇するようにする。</a:t>
            </a:r>
            <a:endParaRPr kumimoji="1" lang="en-US" altLang="ja-JP" sz="800" dirty="0"/>
          </a:p>
        </p:txBody>
      </p:sp>
      <p:sp>
        <p:nvSpPr>
          <p:cNvPr id="14" name="テキスト ボックス 13">
            <a:extLst>
              <a:ext uri="{FF2B5EF4-FFF2-40B4-BE49-F238E27FC236}">
                <a16:creationId xmlns:a16="http://schemas.microsoft.com/office/drawing/2014/main" id="{AE9DF98C-E824-488B-8928-36443931D3B0}"/>
              </a:ext>
            </a:extLst>
          </p:cNvPr>
          <p:cNvSpPr txBox="1"/>
          <p:nvPr/>
        </p:nvSpPr>
        <p:spPr>
          <a:xfrm>
            <a:off x="901732" y="4030475"/>
            <a:ext cx="1172116" cy="246221"/>
          </a:xfrm>
          <a:prstGeom prst="rect">
            <a:avLst/>
          </a:prstGeom>
          <a:noFill/>
        </p:spPr>
        <p:txBody>
          <a:bodyPr wrap="none" rtlCol="0">
            <a:spAutoFit/>
          </a:bodyPr>
          <a:lstStyle/>
          <a:p>
            <a:r>
              <a:rPr kumimoji="1" lang="en-US" altLang="ja-JP" sz="1000" b="1" dirty="0"/>
              <a:t>-</a:t>
            </a:r>
            <a:r>
              <a:rPr kumimoji="1" lang="ja-JP" altLang="en-US" sz="1000" b="1" dirty="0"/>
              <a:t> 相性値について</a:t>
            </a:r>
          </a:p>
        </p:txBody>
      </p:sp>
      <p:sp>
        <p:nvSpPr>
          <p:cNvPr id="15" name="テキスト ボックス 14">
            <a:extLst>
              <a:ext uri="{FF2B5EF4-FFF2-40B4-BE49-F238E27FC236}">
                <a16:creationId xmlns:a16="http://schemas.microsoft.com/office/drawing/2014/main" id="{3A6A2621-61EB-4B41-886C-952892833610}"/>
              </a:ext>
            </a:extLst>
          </p:cNvPr>
          <p:cNvSpPr txBox="1"/>
          <p:nvPr/>
        </p:nvSpPr>
        <p:spPr>
          <a:xfrm>
            <a:off x="987699" y="4286118"/>
            <a:ext cx="3608680" cy="338554"/>
          </a:xfrm>
          <a:prstGeom prst="rect">
            <a:avLst/>
          </a:prstGeom>
          <a:noFill/>
        </p:spPr>
        <p:txBody>
          <a:bodyPr wrap="none" rtlCol="0">
            <a:spAutoFit/>
          </a:bodyPr>
          <a:lstStyle/>
          <a:p>
            <a:r>
              <a:rPr kumimoji="1" lang="ja-JP" altLang="en-US" sz="800" dirty="0"/>
              <a:t>相性値は各キャラ同士に</a:t>
            </a:r>
            <a:r>
              <a:rPr kumimoji="1" lang="en-US" altLang="ja-JP" sz="800" dirty="0"/>
              <a:t>0</a:t>
            </a:r>
            <a:r>
              <a:rPr kumimoji="1" lang="ja-JP" altLang="en-US" sz="800" dirty="0"/>
              <a:t>～</a:t>
            </a:r>
            <a:r>
              <a:rPr kumimoji="1" lang="en-US" altLang="ja-JP" sz="800" dirty="0"/>
              <a:t>1</a:t>
            </a:r>
            <a:r>
              <a:rPr kumimoji="1" lang="ja-JP" altLang="en-US" sz="800" dirty="0"/>
              <a:t>の値で設定されている。</a:t>
            </a:r>
            <a:endParaRPr kumimoji="1" lang="en-US" altLang="ja-JP" sz="800" dirty="0"/>
          </a:p>
          <a:p>
            <a:r>
              <a:rPr kumimoji="1" lang="ja-JP" altLang="en-US" sz="800" dirty="0"/>
              <a:t>これは、バトルの結果やアウトゲームなどで増減する。初期値は</a:t>
            </a:r>
            <a:r>
              <a:rPr kumimoji="1" lang="en-US" altLang="ja-JP" sz="800" dirty="0"/>
              <a:t>0.5</a:t>
            </a:r>
            <a:r>
              <a:rPr kumimoji="1" lang="ja-JP" altLang="en-US" sz="800" dirty="0"/>
              <a:t>想定。</a:t>
            </a:r>
            <a:endParaRPr kumimoji="1" lang="en-US" altLang="ja-JP" sz="800" dirty="0"/>
          </a:p>
        </p:txBody>
      </p:sp>
      <p:sp>
        <p:nvSpPr>
          <p:cNvPr id="16" name="テキスト ボックス 15">
            <a:extLst>
              <a:ext uri="{FF2B5EF4-FFF2-40B4-BE49-F238E27FC236}">
                <a16:creationId xmlns:a16="http://schemas.microsoft.com/office/drawing/2014/main" id="{D5D45C6B-F2C7-4A7E-9085-E4CF30E85C97}"/>
              </a:ext>
            </a:extLst>
          </p:cNvPr>
          <p:cNvSpPr txBox="1"/>
          <p:nvPr/>
        </p:nvSpPr>
        <p:spPr>
          <a:xfrm>
            <a:off x="901732" y="4672281"/>
            <a:ext cx="2518638" cy="246221"/>
          </a:xfrm>
          <a:prstGeom prst="rect">
            <a:avLst/>
          </a:prstGeom>
          <a:noFill/>
        </p:spPr>
        <p:txBody>
          <a:bodyPr wrap="none" rtlCol="0">
            <a:spAutoFit/>
          </a:bodyPr>
          <a:lstStyle/>
          <a:p>
            <a:r>
              <a:rPr kumimoji="1" lang="en-US" altLang="ja-JP" sz="1000" b="1" dirty="0"/>
              <a:t>-</a:t>
            </a:r>
            <a:r>
              <a:rPr kumimoji="1" lang="ja-JP" altLang="en-US" sz="1000" b="1" dirty="0"/>
              <a:t> 係数の計算について</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修正）</a:t>
            </a:r>
          </a:p>
        </p:txBody>
      </p:sp>
      <p:sp>
        <p:nvSpPr>
          <p:cNvPr id="17" name="テキスト ボックス 16">
            <a:extLst>
              <a:ext uri="{FF2B5EF4-FFF2-40B4-BE49-F238E27FC236}">
                <a16:creationId xmlns:a16="http://schemas.microsoft.com/office/drawing/2014/main" id="{01535870-422A-4BD9-B00C-205760D6B611}"/>
              </a:ext>
            </a:extLst>
          </p:cNvPr>
          <p:cNvSpPr txBox="1"/>
          <p:nvPr/>
        </p:nvSpPr>
        <p:spPr>
          <a:xfrm>
            <a:off x="1046361" y="4923213"/>
            <a:ext cx="3980577" cy="1569660"/>
          </a:xfrm>
          <a:prstGeom prst="rect">
            <a:avLst/>
          </a:prstGeom>
          <a:noFill/>
        </p:spPr>
        <p:txBody>
          <a:bodyPr wrap="none" rtlCol="0">
            <a:spAutoFit/>
          </a:bodyPr>
          <a:lstStyle/>
          <a:p>
            <a:r>
              <a:rPr kumimoji="1" lang="ja-JP" altLang="en-US" sz="800" dirty="0"/>
              <a:t>係数は各キャラごとに計算される。部隊にいるキャラとの相性の平均値とするが、</a:t>
            </a:r>
            <a:endParaRPr kumimoji="1" lang="en-US" altLang="ja-JP" sz="800" dirty="0"/>
          </a:p>
          <a:p>
            <a:r>
              <a:rPr kumimoji="1" lang="ja-JP" altLang="en-US" sz="800" dirty="0"/>
              <a:t>部隊のリーダーとの相性値は２倍で計算する。</a:t>
            </a:r>
            <a:endParaRPr kumimoji="1" lang="en-US" altLang="ja-JP" sz="800" dirty="0"/>
          </a:p>
          <a:p>
            <a:endParaRPr kumimoji="1" lang="en-US" altLang="ja-JP" sz="800" dirty="0"/>
          </a:p>
          <a:p>
            <a:r>
              <a:rPr kumimoji="1" lang="en-US" altLang="ja-JP" sz="800" dirty="0"/>
              <a:t>-</a:t>
            </a:r>
            <a:r>
              <a:rPr kumimoji="1" lang="ja-JP" altLang="en-US" sz="800" dirty="0"/>
              <a:t> リーダー</a:t>
            </a:r>
            <a:endParaRPr kumimoji="1" lang="en-US" altLang="ja-JP" sz="800" dirty="0"/>
          </a:p>
          <a:p>
            <a:endParaRPr kumimoji="1" lang="en-US" altLang="ja-JP" sz="800" dirty="0"/>
          </a:p>
          <a:p>
            <a:r>
              <a:rPr kumimoji="1" lang="ja-JP" altLang="en-US" sz="800" dirty="0"/>
              <a:t>係数 ＝ </a:t>
            </a:r>
            <a:r>
              <a:rPr kumimoji="1" lang="en-US" altLang="ja-JP" sz="800" dirty="0"/>
              <a:t>1</a:t>
            </a:r>
            <a:r>
              <a:rPr kumimoji="1" lang="ja-JP" altLang="en-US" sz="800" dirty="0"/>
              <a:t> </a:t>
            </a:r>
            <a:r>
              <a:rPr kumimoji="1" lang="en-US" altLang="ja-JP" sz="800" dirty="0"/>
              <a:t>+</a:t>
            </a:r>
            <a:r>
              <a:rPr kumimoji="1" lang="ja-JP" altLang="en-US" sz="800" dirty="0"/>
              <a:t> （ </a:t>
            </a:r>
            <a:r>
              <a:rPr kumimoji="1" lang="en-US" altLang="ja-JP" sz="800" dirty="0"/>
              <a:t>2</a:t>
            </a:r>
            <a:r>
              <a:rPr kumimoji="1" lang="ja-JP" altLang="en-US" sz="800" dirty="0"/>
              <a:t> </a:t>
            </a:r>
            <a:r>
              <a:rPr kumimoji="1" lang="en-US" altLang="ja-JP" sz="800" dirty="0"/>
              <a:t>×</a:t>
            </a:r>
            <a:r>
              <a:rPr kumimoji="1" lang="ja-JP" altLang="en-US" sz="800" dirty="0"/>
              <a:t> （ ① </a:t>
            </a:r>
            <a:r>
              <a:rPr kumimoji="1" lang="en-US" altLang="ja-JP" sz="800" dirty="0"/>
              <a:t>+</a:t>
            </a:r>
            <a:r>
              <a:rPr kumimoji="1" lang="ja-JP" altLang="en-US" sz="800" dirty="0"/>
              <a:t> ② </a:t>
            </a:r>
            <a:r>
              <a:rPr kumimoji="1" lang="en-US" altLang="ja-JP" sz="800" dirty="0"/>
              <a:t>+</a:t>
            </a:r>
            <a:r>
              <a:rPr kumimoji="1" lang="ja-JP" altLang="en-US" sz="800" dirty="0"/>
              <a:t> ③ ） </a:t>
            </a:r>
            <a:r>
              <a:rPr kumimoji="1" lang="en-US" altLang="ja-JP" sz="800" dirty="0"/>
              <a:t>/</a:t>
            </a:r>
            <a:r>
              <a:rPr kumimoji="1" lang="ja-JP" altLang="en-US" sz="800" dirty="0"/>
              <a:t> </a:t>
            </a:r>
            <a:r>
              <a:rPr kumimoji="1" lang="en-US" altLang="ja-JP" sz="800" dirty="0"/>
              <a:t>3</a:t>
            </a:r>
            <a:r>
              <a:rPr kumimoji="1" lang="ja-JP" altLang="en-US" sz="800" dirty="0"/>
              <a:t> </a:t>
            </a:r>
            <a:endParaRPr kumimoji="1" lang="en-US" altLang="ja-JP" sz="800" dirty="0"/>
          </a:p>
          <a:p>
            <a:endParaRPr kumimoji="1" lang="en-US" altLang="ja-JP" sz="800" dirty="0"/>
          </a:p>
          <a:p>
            <a:r>
              <a:rPr kumimoji="1" lang="en-US" altLang="ja-JP" sz="800" dirty="0"/>
              <a:t>-</a:t>
            </a:r>
            <a:r>
              <a:rPr kumimoji="1" lang="ja-JP" altLang="en-US" sz="800" dirty="0"/>
              <a:t> 左のキャラ</a:t>
            </a:r>
            <a:endParaRPr kumimoji="1" lang="en-US" altLang="ja-JP" sz="800" dirty="0"/>
          </a:p>
          <a:p>
            <a:endParaRPr kumimoji="1" lang="en-US" altLang="ja-JP" sz="800" dirty="0"/>
          </a:p>
          <a:p>
            <a:r>
              <a:rPr kumimoji="1" lang="ja-JP" altLang="en-US" sz="800" dirty="0"/>
              <a:t>係数 </a:t>
            </a:r>
            <a:r>
              <a:rPr kumimoji="1" lang="en-US" altLang="ja-JP" sz="800" dirty="0"/>
              <a:t>=</a:t>
            </a:r>
            <a:r>
              <a:rPr kumimoji="1" lang="ja-JP" altLang="en-US" sz="800" dirty="0"/>
              <a:t> </a:t>
            </a:r>
            <a:r>
              <a:rPr kumimoji="1" lang="en-US" altLang="ja-JP" sz="800" dirty="0"/>
              <a:t>1</a:t>
            </a:r>
            <a:r>
              <a:rPr kumimoji="1" lang="ja-JP" altLang="en-US" sz="800" dirty="0"/>
              <a:t> </a:t>
            </a:r>
            <a:r>
              <a:rPr kumimoji="1" lang="en-US" altLang="ja-JP" sz="800" dirty="0"/>
              <a:t>+</a:t>
            </a:r>
            <a:r>
              <a:rPr kumimoji="1" lang="ja-JP" altLang="en-US" sz="800" dirty="0"/>
              <a:t> （ </a:t>
            </a:r>
            <a:r>
              <a:rPr kumimoji="1" lang="en-US" altLang="ja-JP" sz="800" dirty="0"/>
              <a:t>2</a:t>
            </a:r>
            <a:r>
              <a:rPr kumimoji="1" lang="ja-JP" altLang="en-US" sz="800" dirty="0"/>
              <a:t> </a:t>
            </a:r>
            <a:r>
              <a:rPr kumimoji="1" lang="en-US" altLang="ja-JP" sz="800" dirty="0"/>
              <a:t>×</a:t>
            </a:r>
            <a:r>
              <a:rPr kumimoji="1" lang="ja-JP" altLang="en-US" sz="800" dirty="0"/>
              <a:t> ① ＋ ④ ＋ </a:t>
            </a:r>
            <a:r>
              <a:rPr kumimoji="1" lang="en-US" altLang="ja-JP" sz="800" dirty="0"/>
              <a:t>5</a:t>
            </a:r>
            <a:r>
              <a:rPr kumimoji="1" lang="ja-JP" altLang="en-US" sz="800" dirty="0"/>
              <a:t> ） </a:t>
            </a:r>
            <a:r>
              <a:rPr kumimoji="1" lang="en-US" altLang="ja-JP" sz="800" dirty="0"/>
              <a:t>/</a:t>
            </a:r>
            <a:r>
              <a:rPr kumimoji="1" lang="ja-JP" altLang="en-US" sz="800" dirty="0"/>
              <a:t>  </a:t>
            </a:r>
            <a:r>
              <a:rPr kumimoji="1" lang="en-US" altLang="ja-JP" sz="800" dirty="0"/>
              <a:t>3</a:t>
            </a:r>
          </a:p>
          <a:p>
            <a:pPr marL="171450" indent="-171450">
              <a:buFontTx/>
              <a:buChar char="-"/>
            </a:pPr>
            <a:endParaRPr kumimoji="1" lang="en-US" altLang="ja-JP" sz="800" dirty="0"/>
          </a:p>
          <a:p>
            <a:r>
              <a:rPr kumimoji="1" lang="ja-JP" altLang="en-US" sz="800" dirty="0"/>
              <a:t>となる。本係数を前述の数値に賭けたものが最終的な上昇値となる。</a:t>
            </a:r>
            <a:endParaRPr kumimoji="1" lang="en-US" altLang="ja-JP" sz="800" dirty="0"/>
          </a:p>
        </p:txBody>
      </p:sp>
      <p:grpSp>
        <p:nvGrpSpPr>
          <p:cNvPr id="18" name="グループ化 17">
            <a:extLst>
              <a:ext uri="{FF2B5EF4-FFF2-40B4-BE49-F238E27FC236}">
                <a16:creationId xmlns:a16="http://schemas.microsoft.com/office/drawing/2014/main" id="{E13827B7-E20B-4E50-AA98-1214464B0C56}"/>
              </a:ext>
            </a:extLst>
          </p:cNvPr>
          <p:cNvGrpSpPr/>
          <p:nvPr/>
        </p:nvGrpSpPr>
        <p:grpSpPr>
          <a:xfrm>
            <a:off x="6229918" y="3648695"/>
            <a:ext cx="2012350" cy="2258806"/>
            <a:chOff x="6376139" y="3272554"/>
            <a:chExt cx="2012350" cy="2258806"/>
          </a:xfrm>
        </p:grpSpPr>
        <p:pic>
          <p:nvPicPr>
            <p:cNvPr id="19" name="図 18">
              <a:extLst>
                <a:ext uri="{FF2B5EF4-FFF2-40B4-BE49-F238E27FC236}">
                  <a16:creationId xmlns:a16="http://schemas.microsoft.com/office/drawing/2014/main" id="{A4932356-A4DE-443E-A915-602E1FFA3678}"/>
                </a:ext>
              </a:extLst>
            </p:cNvPr>
            <p:cNvPicPr/>
            <p:nvPr/>
          </p:nvPicPr>
          <p:blipFill>
            <a:blip r:embed="rId2"/>
            <a:stretch>
              <a:fillRect/>
            </a:stretch>
          </p:blipFill>
          <p:spPr>
            <a:xfrm>
              <a:off x="7167350" y="3518775"/>
              <a:ext cx="464374" cy="464376"/>
            </a:xfrm>
            <a:prstGeom prst="rect">
              <a:avLst/>
            </a:prstGeom>
            <a:ln>
              <a:solidFill>
                <a:schemeClr val="accent1"/>
              </a:solidFill>
            </a:ln>
          </p:spPr>
        </p:pic>
        <p:pic>
          <p:nvPicPr>
            <p:cNvPr id="20" name="図 19">
              <a:extLst>
                <a:ext uri="{FF2B5EF4-FFF2-40B4-BE49-F238E27FC236}">
                  <a16:creationId xmlns:a16="http://schemas.microsoft.com/office/drawing/2014/main" id="{4689D3B7-55C8-4B9C-9BC3-B560D564019E}"/>
                </a:ext>
              </a:extLst>
            </p:cNvPr>
            <p:cNvPicPr/>
            <p:nvPr/>
          </p:nvPicPr>
          <p:blipFill>
            <a:blip r:embed="rId3"/>
            <a:stretch>
              <a:fillRect/>
            </a:stretch>
          </p:blipFill>
          <p:spPr>
            <a:xfrm>
              <a:off x="7924113" y="4292880"/>
              <a:ext cx="464376" cy="464376"/>
            </a:xfrm>
            <a:prstGeom prst="rect">
              <a:avLst/>
            </a:prstGeom>
            <a:ln>
              <a:solidFill>
                <a:schemeClr val="accent1"/>
              </a:solidFill>
            </a:ln>
          </p:spPr>
        </p:pic>
        <p:pic>
          <p:nvPicPr>
            <p:cNvPr id="21" name="図 20">
              <a:extLst>
                <a:ext uri="{FF2B5EF4-FFF2-40B4-BE49-F238E27FC236}">
                  <a16:creationId xmlns:a16="http://schemas.microsoft.com/office/drawing/2014/main" id="{9CAF4AB5-3EEF-450D-8999-F78F5F56E28B}"/>
                </a:ext>
              </a:extLst>
            </p:cNvPr>
            <p:cNvPicPr/>
            <p:nvPr/>
          </p:nvPicPr>
          <p:blipFill>
            <a:blip r:embed="rId4"/>
            <a:stretch>
              <a:fillRect/>
            </a:stretch>
          </p:blipFill>
          <p:spPr>
            <a:xfrm>
              <a:off x="7167348" y="5066986"/>
              <a:ext cx="464376" cy="464374"/>
            </a:xfrm>
            <a:prstGeom prst="rect">
              <a:avLst/>
            </a:prstGeom>
            <a:ln>
              <a:solidFill>
                <a:schemeClr val="accent1"/>
              </a:solidFill>
            </a:ln>
          </p:spPr>
        </p:pic>
        <p:pic>
          <p:nvPicPr>
            <p:cNvPr id="22" name="図 21">
              <a:extLst>
                <a:ext uri="{FF2B5EF4-FFF2-40B4-BE49-F238E27FC236}">
                  <a16:creationId xmlns:a16="http://schemas.microsoft.com/office/drawing/2014/main" id="{7044AF0D-F9AB-4F02-A7DF-FBAC786C0878}"/>
                </a:ext>
              </a:extLst>
            </p:cNvPr>
            <p:cNvPicPr/>
            <p:nvPr/>
          </p:nvPicPr>
          <p:blipFill>
            <a:blip r:embed="rId5"/>
            <a:stretch>
              <a:fillRect/>
            </a:stretch>
          </p:blipFill>
          <p:spPr>
            <a:xfrm>
              <a:off x="6376139" y="4292880"/>
              <a:ext cx="464376" cy="464376"/>
            </a:xfrm>
            <a:prstGeom prst="rect">
              <a:avLst/>
            </a:prstGeom>
            <a:ln>
              <a:solidFill>
                <a:schemeClr val="accent1"/>
              </a:solidFill>
            </a:ln>
          </p:spPr>
        </p:pic>
        <p:sp>
          <p:nvSpPr>
            <p:cNvPr id="23" name="四角形: 角を丸くする 22">
              <a:extLst>
                <a:ext uri="{FF2B5EF4-FFF2-40B4-BE49-F238E27FC236}">
                  <a16:creationId xmlns:a16="http://schemas.microsoft.com/office/drawing/2014/main" id="{77A4997B-D4E1-4ADF-933D-782D0DC87E12}"/>
                </a:ext>
              </a:extLst>
            </p:cNvPr>
            <p:cNvSpPr/>
            <p:nvPr/>
          </p:nvSpPr>
          <p:spPr>
            <a:xfrm>
              <a:off x="7007189" y="3272554"/>
              <a:ext cx="784694" cy="246221"/>
            </a:xfrm>
            <a:prstGeom prst="roundRect">
              <a:avLst>
                <a:gd name="adj" fmla="val 27380"/>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b="1" dirty="0">
                  <a:solidFill>
                    <a:schemeClr val="tx1"/>
                  </a:solidFill>
                </a:rPr>
                <a:t>LEADER</a:t>
              </a:r>
              <a:endParaRPr kumimoji="1" lang="ja-JP" altLang="en-US" sz="1050" b="1" dirty="0">
                <a:solidFill>
                  <a:schemeClr val="tx1"/>
                </a:solidFill>
              </a:endParaRPr>
            </a:p>
          </p:txBody>
        </p:sp>
        <p:sp>
          <p:nvSpPr>
            <p:cNvPr id="24" name="矢印: 左右 23">
              <a:extLst>
                <a:ext uri="{FF2B5EF4-FFF2-40B4-BE49-F238E27FC236}">
                  <a16:creationId xmlns:a16="http://schemas.microsoft.com/office/drawing/2014/main" id="{7DDC08B9-70AD-420B-9DCA-9405065569FC}"/>
                </a:ext>
              </a:extLst>
            </p:cNvPr>
            <p:cNvSpPr/>
            <p:nvPr/>
          </p:nvSpPr>
          <p:spPr>
            <a:xfrm rot="19041994">
              <a:off x="6510876" y="3872297"/>
              <a:ext cx="703200"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左右 24">
              <a:extLst>
                <a:ext uri="{FF2B5EF4-FFF2-40B4-BE49-F238E27FC236}">
                  <a16:creationId xmlns:a16="http://schemas.microsoft.com/office/drawing/2014/main" id="{ED17CFF7-F6DC-4CFD-93ED-637439039ACF}"/>
                </a:ext>
              </a:extLst>
            </p:cNvPr>
            <p:cNvSpPr/>
            <p:nvPr/>
          </p:nvSpPr>
          <p:spPr>
            <a:xfrm rot="2558006" flipH="1">
              <a:off x="7572513" y="3872297"/>
              <a:ext cx="703200"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左右 25">
              <a:extLst>
                <a:ext uri="{FF2B5EF4-FFF2-40B4-BE49-F238E27FC236}">
                  <a16:creationId xmlns:a16="http://schemas.microsoft.com/office/drawing/2014/main" id="{91F6D486-DA78-47BE-A9C5-5DE574672D64}"/>
                </a:ext>
              </a:extLst>
            </p:cNvPr>
            <p:cNvSpPr/>
            <p:nvPr/>
          </p:nvSpPr>
          <p:spPr>
            <a:xfrm rot="2558006" flipV="1">
              <a:off x="6516187" y="4922862"/>
              <a:ext cx="703200"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左右 26">
              <a:extLst>
                <a:ext uri="{FF2B5EF4-FFF2-40B4-BE49-F238E27FC236}">
                  <a16:creationId xmlns:a16="http://schemas.microsoft.com/office/drawing/2014/main" id="{F8C396AA-055F-4694-B3A4-8CA8E9200718}"/>
                </a:ext>
              </a:extLst>
            </p:cNvPr>
            <p:cNvSpPr/>
            <p:nvPr/>
          </p:nvSpPr>
          <p:spPr>
            <a:xfrm rot="19041994" flipH="1" flipV="1">
              <a:off x="7577824" y="4922862"/>
              <a:ext cx="703200"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左右 27">
              <a:extLst>
                <a:ext uri="{FF2B5EF4-FFF2-40B4-BE49-F238E27FC236}">
                  <a16:creationId xmlns:a16="http://schemas.microsoft.com/office/drawing/2014/main" id="{8DAA9E2F-55FD-4995-BE7A-466FF0243723}"/>
                </a:ext>
              </a:extLst>
            </p:cNvPr>
            <p:cNvSpPr/>
            <p:nvPr/>
          </p:nvSpPr>
          <p:spPr>
            <a:xfrm>
              <a:off x="6862476" y="4417578"/>
              <a:ext cx="1038518"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左右 28">
              <a:extLst>
                <a:ext uri="{FF2B5EF4-FFF2-40B4-BE49-F238E27FC236}">
                  <a16:creationId xmlns:a16="http://schemas.microsoft.com/office/drawing/2014/main" id="{16987384-68C6-466B-87ED-E0D33476E3DF}"/>
                </a:ext>
              </a:extLst>
            </p:cNvPr>
            <p:cNvSpPr/>
            <p:nvPr/>
          </p:nvSpPr>
          <p:spPr>
            <a:xfrm rot="16200000">
              <a:off x="6880278" y="4395432"/>
              <a:ext cx="1038518"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1C2250A5-8A83-4176-901C-362C601F72F9}"/>
                </a:ext>
              </a:extLst>
            </p:cNvPr>
            <p:cNvSpPr txBox="1"/>
            <p:nvPr/>
          </p:nvSpPr>
          <p:spPr>
            <a:xfrm>
              <a:off x="6548998" y="3761430"/>
              <a:ext cx="357790" cy="246221"/>
            </a:xfrm>
            <a:prstGeom prst="rect">
              <a:avLst/>
            </a:prstGeom>
            <a:noFill/>
          </p:spPr>
          <p:txBody>
            <a:bodyPr wrap="none" rtlCol="0">
              <a:spAutoFit/>
            </a:bodyPr>
            <a:lstStyle/>
            <a:p>
              <a:r>
                <a:rPr kumimoji="1" lang="en-US" altLang="ja-JP" sz="1000" dirty="0"/>
                <a:t>×2</a:t>
              </a:r>
            </a:p>
          </p:txBody>
        </p:sp>
        <p:sp>
          <p:nvSpPr>
            <p:cNvPr id="31" name="テキスト ボックス 30">
              <a:extLst>
                <a:ext uri="{FF2B5EF4-FFF2-40B4-BE49-F238E27FC236}">
                  <a16:creationId xmlns:a16="http://schemas.microsoft.com/office/drawing/2014/main" id="{A465395C-37BE-4945-ACC1-4ACD7140D2E6}"/>
                </a:ext>
              </a:extLst>
            </p:cNvPr>
            <p:cNvSpPr txBox="1"/>
            <p:nvPr/>
          </p:nvSpPr>
          <p:spPr>
            <a:xfrm>
              <a:off x="7848696" y="3761430"/>
              <a:ext cx="357790" cy="246221"/>
            </a:xfrm>
            <a:prstGeom prst="rect">
              <a:avLst/>
            </a:prstGeom>
            <a:noFill/>
          </p:spPr>
          <p:txBody>
            <a:bodyPr wrap="none" rtlCol="0">
              <a:spAutoFit/>
            </a:bodyPr>
            <a:lstStyle/>
            <a:p>
              <a:r>
                <a:rPr kumimoji="1" lang="en-US" altLang="ja-JP" sz="1000" dirty="0"/>
                <a:t>×2</a:t>
              </a:r>
            </a:p>
          </p:txBody>
        </p:sp>
        <p:sp>
          <p:nvSpPr>
            <p:cNvPr id="32" name="テキスト ボックス 31">
              <a:extLst>
                <a:ext uri="{FF2B5EF4-FFF2-40B4-BE49-F238E27FC236}">
                  <a16:creationId xmlns:a16="http://schemas.microsoft.com/office/drawing/2014/main" id="{BECAE1DB-BFAD-4CD6-8988-D115FB88A7C6}"/>
                </a:ext>
              </a:extLst>
            </p:cNvPr>
            <p:cNvSpPr txBox="1"/>
            <p:nvPr/>
          </p:nvSpPr>
          <p:spPr>
            <a:xfrm>
              <a:off x="7405605" y="4094032"/>
              <a:ext cx="357790" cy="246221"/>
            </a:xfrm>
            <a:prstGeom prst="rect">
              <a:avLst/>
            </a:prstGeom>
            <a:noFill/>
          </p:spPr>
          <p:txBody>
            <a:bodyPr wrap="none" rtlCol="0">
              <a:spAutoFit/>
            </a:bodyPr>
            <a:lstStyle/>
            <a:p>
              <a:r>
                <a:rPr kumimoji="1" lang="en-US" altLang="ja-JP" sz="1000" dirty="0"/>
                <a:t>×2</a:t>
              </a:r>
            </a:p>
          </p:txBody>
        </p:sp>
        <p:sp>
          <p:nvSpPr>
            <p:cNvPr id="33" name="テキスト ボックス 32">
              <a:extLst>
                <a:ext uri="{FF2B5EF4-FFF2-40B4-BE49-F238E27FC236}">
                  <a16:creationId xmlns:a16="http://schemas.microsoft.com/office/drawing/2014/main" id="{06769428-694C-40FF-89D7-6AB78D0FF020}"/>
                </a:ext>
              </a:extLst>
            </p:cNvPr>
            <p:cNvSpPr txBox="1"/>
            <p:nvPr/>
          </p:nvSpPr>
          <p:spPr>
            <a:xfrm>
              <a:off x="6876998" y="4247739"/>
              <a:ext cx="357790" cy="246221"/>
            </a:xfrm>
            <a:prstGeom prst="rect">
              <a:avLst/>
            </a:prstGeom>
            <a:noFill/>
          </p:spPr>
          <p:txBody>
            <a:bodyPr wrap="none" rtlCol="0">
              <a:spAutoFit/>
            </a:bodyPr>
            <a:lstStyle/>
            <a:p>
              <a:r>
                <a:rPr kumimoji="1" lang="en-US" altLang="ja-JP" sz="1000" dirty="0"/>
                <a:t>×1</a:t>
              </a:r>
            </a:p>
          </p:txBody>
        </p:sp>
        <p:sp>
          <p:nvSpPr>
            <p:cNvPr id="34" name="テキスト ボックス 33">
              <a:extLst>
                <a:ext uri="{FF2B5EF4-FFF2-40B4-BE49-F238E27FC236}">
                  <a16:creationId xmlns:a16="http://schemas.microsoft.com/office/drawing/2014/main" id="{619D65F2-640B-46A3-8ABF-A5358458892F}"/>
                </a:ext>
              </a:extLst>
            </p:cNvPr>
            <p:cNvSpPr txBox="1"/>
            <p:nvPr/>
          </p:nvSpPr>
          <p:spPr>
            <a:xfrm>
              <a:off x="6525000" y="5080968"/>
              <a:ext cx="357790" cy="246221"/>
            </a:xfrm>
            <a:prstGeom prst="rect">
              <a:avLst/>
            </a:prstGeom>
            <a:noFill/>
          </p:spPr>
          <p:txBody>
            <a:bodyPr wrap="none" rtlCol="0">
              <a:spAutoFit/>
            </a:bodyPr>
            <a:lstStyle/>
            <a:p>
              <a:r>
                <a:rPr kumimoji="1" lang="en-US" altLang="ja-JP" sz="1000" dirty="0"/>
                <a:t>×1</a:t>
              </a:r>
            </a:p>
          </p:txBody>
        </p:sp>
        <p:sp>
          <p:nvSpPr>
            <p:cNvPr id="35" name="テキスト ボックス 34">
              <a:extLst>
                <a:ext uri="{FF2B5EF4-FFF2-40B4-BE49-F238E27FC236}">
                  <a16:creationId xmlns:a16="http://schemas.microsoft.com/office/drawing/2014/main" id="{B5557C09-47D2-463A-AFA5-C824B9F15A08}"/>
                </a:ext>
              </a:extLst>
            </p:cNvPr>
            <p:cNvSpPr txBox="1"/>
            <p:nvPr/>
          </p:nvSpPr>
          <p:spPr>
            <a:xfrm>
              <a:off x="7876721" y="5111296"/>
              <a:ext cx="357790" cy="246221"/>
            </a:xfrm>
            <a:prstGeom prst="rect">
              <a:avLst/>
            </a:prstGeom>
            <a:noFill/>
          </p:spPr>
          <p:txBody>
            <a:bodyPr wrap="none" rtlCol="0">
              <a:spAutoFit/>
            </a:bodyPr>
            <a:lstStyle/>
            <a:p>
              <a:r>
                <a:rPr kumimoji="1" lang="en-US" altLang="ja-JP" sz="1000" dirty="0"/>
                <a:t>×1</a:t>
              </a:r>
            </a:p>
          </p:txBody>
        </p:sp>
        <p:sp>
          <p:nvSpPr>
            <p:cNvPr id="36" name="テキスト ボックス 35">
              <a:extLst>
                <a:ext uri="{FF2B5EF4-FFF2-40B4-BE49-F238E27FC236}">
                  <a16:creationId xmlns:a16="http://schemas.microsoft.com/office/drawing/2014/main" id="{FFEE9DCF-1ED5-444C-9FE1-E52E7EEA7EE7}"/>
                </a:ext>
              </a:extLst>
            </p:cNvPr>
            <p:cNvSpPr txBox="1"/>
            <p:nvPr/>
          </p:nvSpPr>
          <p:spPr>
            <a:xfrm>
              <a:off x="6776044" y="3970992"/>
              <a:ext cx="312906" cy="246221"/>
            </a:xfrm>
            <a:prstGeom prst="rect">
              <a:avLst/>
            </a:prstGeom>
            <a:noFill/>
          </p:spPr>
          <p:txBody>
            <a:bodyPr wrap="none" rtlCol="0">
              <a:spAutoFit/>
            </a:bodyPr>
            <a:lstStyle/>
            <a:p>
              <a:r>
                <a:rPr kumimoji="1" lang="ja-JP" altLang="en-US" sz="1000" dirty="0"/>
                <a:t>①</a:t>
              </a:r>
              <a:endParaRPr kumimoji="1" lang="en-US" altLang="ja-JP" sz="1000" dirty="0"/>
            </a:p>
          </p:txBody>
        </p:sp>
        <p:sp>
          <p:nvSpPr>
            <p:cNvPr id="37" name="テキスト ボックス 36">
              <a:extLst>
                <a:ext uri="{FF2B5EF4-FFF2-40B4-BE49-F238E27FC236}">
                  <a16:creationId xmlns:a16="http://schemas.microsoft.com/office/drawing/2014/main" id="{7329B167-9FF7-4E67-BCBA-76CA46F85197}"/>
                </a:ext>
              </a:extLst>
            </p:cNvPr>
            <p:cNvSpPr txBox="1"/>
            <p:nvPr/>
          </p:nvSpPr>
          <p:spPr>
            <a:xfrm>
              <a:off x="7116279" y="4048625"/>
              <a:ext cx="312906" cy="246221"/>
            </a:xfrm>
            <a:prstGeom prst="rect">
              <a:avLst/>
            </a:prstGeom>
            <a:noFill/>
          </p:spPr>
          <p:txBody>
            <a:bodyPr wrap="none" rtlCol="0">
              <a:spAutoFit/>
            </a:bodyPr>
            <a:lstStyle/>
            <a:p>
              <a:r>
                <a:rPr kumimoji="1" lang="ja-JP" altLang="en-US" sz="1000" dirty="0"/>
                <a:t>②</a:t>
              </a:r>
              <a:endParaRPr kumimoji="1" lang="en-US" altLang="ja-JP" sz="1000" dirty="0"/>
            </a:p>
          </p:txBody>
        </p:sp>
        <p:sp>
          <p:nvSpPr>
            <p:cNvPr id="38" name="テキスト ボックス 37">
              <a:extLst>
                <a:ext uri="{FF2B5EF4-FFF2-40B4-BE49-F238E27FC236}">
                  <a16:creationId xmlns:a16="http://schemas.microsoft.com/office/drawing/2014/main" id="{A2A544F0-F880-4C22-B0F4-79D9381473BD}"/>
                </a:ext>
              </a:extLst>
            </p:cNvPr>
            <p:cNvSpPr txBox="1"/>
            <p:nvPr/>
          </p:nvSpPr>
          <p:spPr>
            <a:xfrm>
              <a:off x="7715797" y="3979506"/>
              <a:ext cx="312906" cy="246221"/>
            </a:xfrm>
            <a:prstGeom prst="rect">
              <a:avLst/>
            </a:prstGeom>
            <a:noFill/>
          </p:spPr>
          <p:txBody>
            <a:bodyPr wrap="none" rtlCol="0">
              <a:spAutoFit/>
            </a:bodyPr>
            <a:lstStyle/>
            <a:p>
              <a:r>
                <a:rPr kumimoji="1" lang="ja-JP" altLang="en-US" sz="1000" dirty="0"/>
                <a:t>③</a:t>
              </a:r>
              <a:endParaRPr kumimoji="1" lang="en-US" altLang="ja-JP" sz="1000" dirty="0"/>
            </a:p>
          </p:txBody>
        </p:sp>
        <p:sp>
          <p:nvSpPr>
            <p:cNvPr id="39" name="テキスト ボックス 38">
              <a:extLst>
                <a:ext uri="{FF2B5EF4-FFF2-40B4-BE49-F238E27FC236}">
                  <a16:creationId xmlns:a16="http://schemas.microsoft.com/office/drawing/2014/main" id="{268992C7-D36D-4F2F-A7AD-9A4B42243E4B}"/>
                </a:ext>
              </a:extLst>
            </p:cNvPr>
            <p:cNvSpPr txBox="1"/>
            <p:nvPr/>
          </p:nvSpPr>
          <p:spPr>
            <a:xfrm>
              <a:off x="6942701" y="4540310"/>
              <a:ext cx="312906" cy="246221"/>
            </a:xfrm>
            <a:prstGeom prst="rect">
              <a:avLst/>
            </a:prstGeom>
            <a:noFill/>
          </p:spPr>
          <p:txBody>
            <a:bodyPr wrap="none" rtlCol="0">
              <a:spAutoFit/>
            </a:bodyPr>
            <a:lstStyle/>
            <a:p>
              <a:r>
                <a:rPr kumimoji="1" lang="ja-JP" altLang="en-US" sz="1000" dirty="0"/>
                <a:t>④</a:t>
              </a:r>
              <a:endParaRPr kumimoji="1" lang="en-US" altLang="ja-JP" sz="1000" dirty="0"/>
            </a:p>
          </p:txBody>
        </p:sp>
        <p:sp>
          <p:nvSpPr>
            <p:cNvPr id="40" name="テキスト ボックス 39">
              <a:extLst>
                <a:ext uri="{FF2B5EF4-FFF2-40B4-BE49-F238E27FC236}">
                  <a16:creationId xmlns:a16="http://schemas.microsoft.com/office/drawing/2014/main" id="{CA579A87-3440-418D-9D0C-2C0870B313E8}"/>
                </a:ext>
              </a:extLst>
            </p:cNvPr>
            <p:cNvSpPr txBox="1"/>
            <p:nvPr/>
          </p:nvSpPr>
          <p:spPr>
            <a:xfrm>
              <a:off x="6532192" y="4904173"/>
              <a:ext cx="312906" cy="246221"/>
            </a:xfrm>
            <a:prstGeom prst="rect">
              <a:avLst/>
            </a:prstGeom>
            <a:noFill/>
          </p:spPr>
          <p:txBody>
            <a:bodyPr wrap="none" rtlCol="0">
              <a:spAutoFit/>
            </a:bodyPr>
            <a:lstStyle/>
            <a:p>
              <a:r>
                <a:rPr kumimoji="1" lang="ja-JP" altLang="en-US" sz="1000" dirty="0"/>
                <a:t>⑤</a:t>
              </a:r>
              <a:endParaRPr kumimoji="1" lang="en-US" altLang="ja-JP" sz="1000" dirty="0"/>
            </a:p>
          </p:txBody>
        </p:sp>
        <p:sp>
          <p:nvSpPr>
            <p:cNvPr id="41" name="テキスト ボックス 40">
              <a:extLst>
                <a:ext uri="{FF2B5EF4-FFF2-40B4-BE49-F238E27FC236}">
                  <a16:creationId xmlns:a16="http://schemas.microsoft.com/office/drawing/2014/main" id="{D10FB542-6B35-4D9E-AA3B-49A2454236FB}"/>
                </a:ext>
              </a:extLst>
            </p:cNvPr>
            <p:cNvSpPr txBox="1"/>
            <p:nvPr/>
          </p:nvSpPr>
          <p:spPr>
            <a:xfrm>
              <a:off x="7977060" y="4904173"/>
              <a:ext cx="312906" cy="246221"/>
            </a:xfrm>
            <a:prstGeom prst="rect">
              <a:avLst/>
            </a:prstGeom>
            <a:noFill/>
          </p:spPr>
          <p:txBody>
            <a:bodyPr wrap="none" rtlCol="0">
              <a:spAutoFit/>
            </a:bodyPr>
            <a:lstStyle/>
            <a:p>
              <a:r>
                <a:rPr kumimoji="1" lang="ja-JP" altLang="en-US" sz="1000" dirty="0"/>
                <a:t>⑥</a:t>
              </a:r>
              <a:endParaRPr kumimoji="1" lang="en-US" altLang="ja-JP" sz="1000" dirty="0"/>
            </a:p>
          </p:txBody>
        </p:sp>
      </p:grpSp>
      <p:sp>
        <p:nvSpPr>
          <p:cNvPr id="42" name="テキスト ボックス 41">
            <a:extLst>
              <a:ext uri="{FF2B5EF4-FFF2-40B4-BE49-F238E27FC236}">
                <a16:creationId xmlns:a16="http://schemas.microsoft.com/office/drawing/2014/main" id="{2E022E39-38AC-4980-8EC7-2B0739A5364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768155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60178C2-15FB-4CDF-8D3A-CC42C1AE60D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6ED7838A-2020-45B5-816B-5A2A7EFF0EBE}"/>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6" name="テキスト ボックス 5">
            <a:extLst>
              <a:ext uri="{FF2B5EF4-FFF2-40B4-BE49-F238E27FC236}">
                <a16:creationId xmlns:a16="http://schemas.microsoft.com/office/drawing/2014/main" id="{062616EB-B63A-451D-928C-C8FB5E5E8578}"/>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66C24781-137E-4943-9E7B-736434E70FD5}"/>
              </a:ext>
            </a:extLst>
          </p:cNvPr>
          <p:cNvSpPr txBox="1"/>
          <p:nvPr/>
        </p:nvSpPr>
        <p:spPr>
          <a:xfrm>
            <a:off x="529718" y="2434185"/>
            <a:ext cx="1082348" cy="246221"/>
          </a:xfrm>
          <a:prstGeom prst="rect">
            <a:avLst/>
          </a:prstGeom>
          <a:noFill/>
        </p:spPr>
        <p:txBody>
          <a:bodyPr wrap="none" rtlCol="0">
            <a:spAutoFit/>
          </a:bodyPr>
          <a:lstStyle/>
          <a:p>
            <a:r>
              <a:rPr kumimoji="1" lang="ja-JP" altLang="en-US" sz="1000" b="1" dirty="0"/>
              <a:t>○発動について</a:t>
            </a:r>
            <a:endParaRPr kumimoji="1" lang="ja-JP" altLang="en-US" sz="1000" dirty="0"/>
          </a:p>
        </p:txBody>
      </p:sp>
      <p:sp>
        <p:nvSpPr>
          <p:cNvPr id="8" name="テキスト ボックス 7">
            <a:extLst>
              <a:ext uri="{FF2B5EF4-FFF2-40B4-BE49-F238E27FC236}">
                <a16:creationId xmlns:a16="http://schemas.microsoft.com/office/drawing/2014/main" id="{23D2F202-A185-4E04-AA72-F598A64084D6}"/>
              </a:ext>
            </a:extLst>
          </p:cNvPr>
          <p:cNvSpPr txBox="1"/>
          <p:nvPr/>
        </p:nvSpPr>
        <p:spPr>
          <a:xfrm>
            <a:off x="717183" y="2680406"/>
            <a:ext cx="6468437" cy="861774"/>
          </a:xfrm>
          <a:prstGeom prst="rect">
            <a:avLst/>
          </a:prstGeom>
          <a:noFill/>
        </p:spPr>
        <p:txBody>
          <a:bodyPr wrap="none" rtlCol="0">
            <a:spAutoFit/>
          </a:bodyPr>
          <a:lstStyle/>
          <a:p>
            <a:r>
              <a:rPr kumimoji="1" lang="ja-JP" altLang="en-US" sz="1000" dirty="0"/>
              <a:t>キズナメーター最大が２人以上いる場合、ボタンがアクティブとなり、キズナ連携が発動できるようになる。</a:t>
            </a:r>
          </a:p>
          <a:p>
            <a:r>
              <a:rPr kumimoji="1" lang="ja-JP" altLang="en-US" sz="1000" dirty="0"/>
              <a:t>ボタンをタップした時点で、</a:t>
            </a:r>
            <a:r>
              <a:rPr kumimoji="1" lang="ja-JP" altLang="en-US" sz="1000" b="1" dirty="0">
                <a:solidFill>
                  <a:srgbClr val="FF0000"/>
                </a:solidFill>
              </a:rPr>
              <a:t>ゲーム進行のタイマーを停止し</a:t>
            </a:r>
            <a:r>
              <a:rPr kumimoji="1" lang="ja-JP" altLang="en-US" sz="1000" dirty="0"/>
              <a:t>、直ちにキズナ連携演出を開始する。</a:t>
            </a:r>
            <a:endParaRPr kumimoji="1" lang="en-US" altLang="ja-JP" sz="1000" dirty="0"/>
          </a:p>
          <a:p>
            <a:r>
              <a:rPr kumimoji="1" lang="ja-JP" altLang="en-US" sz="1000" dirty="0"/>
              <a:t>（</a:t>
            </a:r>
            <a:r>
              <a:rPr kumimoji="1" lang="en-US" altLang="ja-JP" sz="1000" dirty="0"/>
              <a:t>P.14</a:t>
            </a:r>
            <a:r>
              <a:rPr kumimoji="1" lang="ja-JP" altLang="en-US" sz="1000" dirty="0"/>
              <a:t> 連携攻撃を参照）</a:t>
            </a:r>
            <a:endParaRPr kumimoji="1" lang="en-US" altLang="ja-JP" sz="1000" dirty="0"/>
          </a:p>
          <a:p>
            <a:endParaRPr kumimoji="1" lang="en-US" altLang="ja-JP" sz="1000" dirty="0"/>
          </a:p>
          <a:p>
            <a:r>
              <a:rPr kumimoji="1" lang="ja-JP" altLang="en-US" sz="1000" dirty="0"/>
              <a:t>ただし、怪獣の攻撃その他の演出中での時間停止中に入力することはできない。</a:t>
            </a:r>
            <a:endParaRPr kumimoji="1" lang="en-US" altLang="ja-JP" sz="1000" dirty="0"/>
          </a:p>
        </p:txBody>
      </p:sp>
      <p:sp>
        <p:nvSpPr>
          <p:cNvPr id="9" name="テキスト ボックス 8">
            <a:extLst>
              <a:ext uri="{FF2B5EF4-FFF2-40B4-BE49-F238E27FC236}">
                <a16:creationId xmlns:a16="http://schemas.microsoft.com/office/drawing/2014/main" id="{54809D83-137E-442C-9B2F-60873D07FB1A}"/>
              </a:ext>
            </a:extLst>
          </p:cNvPr>
          <p:cNvSpPr txBox="1"/>
          <p:nvPr/>
        </p:nvSpPr>
        <p:spPr>
          <a:xfrm>
            <a:off x="529718" y="3649703"/>
            <a:ext cx="2428870" cy="246221"/>
          </a:xfrm>
          <a:prstGeom prst="rect">
            <a:avLst/>
          </a:prstGeom>
          <a:noFill/>
        </p:spPr>
        <p:txBody>
          <a:bodyPr wrap="none" rtlCol="0">
            <a:spAutoFit/>
          </a:bodyPr>
          <a:lstStyle/>
          <a:p>
            <a:r>
              <a:rPr kumimoji="1" lang="ja-JP" altLang="en-US" sz="1000" b="1" dirty="0"/>
              <a:t>○ダメージについて</a:t>
            </a:r>
            <a:r>
              <a:rPr kumimoji="1" lang="ja-JP" altLang="en-US" sz="1000" b="1" dirty="0">
                <a:solidFill>
                  <a:srgbClr val="FF0000"/>
                </a:solidFill>
              </a:rPr>
              <a:t>（</a:t>
            </a:r>
            <a:r>
              <a:rPr kumimoji="1" lang="en-US" altLang="ja-JP" sz="1000" b="1" dirty="0">
                <a:solidFill>
                  <a:srgbClr val="FF0000"/>
                </a:solidFill>
              </a:rPr>
              <a:t>20190805</a:t>
            </a:r>
            <a:r>
              <a:rPr kumimoji="1" lang="ja-JP" altLang="en-US" sz="1000" b="1" dirty="0">
                <a:solidFill>
                  <a:srgbClr val="FF0000"/>
                </a:solidFill>
              </a:rPr>
              <a:t>修正）</a:t>
            </a:r>
            <a:endParaRPr kumimoji="1" lang="ja-JP" altLang="en-US" sz="1000" dirty="0">
              <a:solidFill>
                <a:srgbClr val="FF0000"/>
              </a:solidFill>
            </a:endParaRPr>
          </a:p>
        </p:txBody>
      </p:sp>
      <p:sp>
        <p:nvSpPr>
          <p:cNvPr id="10" name="テキスト ボックス 9">
            <a:extLst>
              <a:ext uri="{FF2B5EF4-FFF2-40B4-BE49-F238E27FC236}">
                <a16:creationId xmlns:a16="http://schemas.microsoft.com/office/drawing/2014/main" id="{71BA624B-B028-4027-B867-2DBEBC2F0515}"/>
              </a:ext>
            </a:extLst>
          </p:cNvPr>
          <p:cNvSpPr txBox="1"/>
          <p:nvPr/>
        </p:nvSpPr>
        <p:spPr>
          <a:xfrm>
            <a:off x="721884" y="3895924"/>
            <a:ext cx="3903633" cy="246221"/>
          </a:xfrm>
          <a:prstGeom prst="rect">
            <a:avLst/>
          </a:prstGeom>
          <a:noFill/>
        </p:spPr>
        <p:txBody>
          <a:bodyPr wrap="none" rtlCol="0">
            <a:spAutoFit/>
          </a:bodyPr>
          <a:lstStyle/>
          <a:p>
            <a:r>
              <a:rPr kumimoji="1" lang="ja-JP" altLang="en-US" sz="1000" dirty="0"/>
              <a:t>ダメージに、参加した人数によるボーナスを乗せたものとなる。</a:t>
            </a:r>
            <a:endParaRPr kumimoji="1" lang="en-US" altLang="ja-JP" sz="1000" dirty="0"/>
          </a:p>
        </p:txBody>
      </p:sp>
      <p:graphicFrame>
        <p:nvGraphicFramePr>
          <p:cNvPr id="11" name="表 10">
            <a:extLst>
              <a:ext uri="{FF2B5EF4-FFF2-40B4-BE49-F238E27FC236}">
                <a16:creationId xmlns:a16="http://schemas.microsoft.com/office/drawing/2014/main" id="{CEA70384-B432-4C68-9CAE-C88CCF8ACEC5}"/>
              </a:ext>
            </a:extLst>
          </p:cNvPr>
          <p:cNvGraphicFramePr>
            <a:graphicFrameLocks noGrp="1"/>
          </p:cNvGraphicFramePr>
          <p:nvPr>
            <p:extLst>
              <p:ext uri="{D42A27DB-BD31-4B8C-83A1-F6EECF244321}">
                <p14:modId xmlns:p14="http://schemas.microsoft.com/office/powerpoint/2010/main" val="2612976372"/>
              </p:ext>
            </p:extLst>
          </p:nvPr>
        </p:nvGraphicFramePr>
        <p:xfrm>
          <a:off x="759261" y="4240765"/>
          <a:ext cx="1705610" cy="97536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2163918251"/>
                    </a:ext>
                  </a:extLst>
                </a:gridCol>
                <a:gridCol w="979805">
                  <a:extLst>
                    <a:ext uri="{9D8B030D-6E8A-4147-A177-3AD203B41FA5}">
                      <a16:colId xmlns:a16="http://schemas.microsoft.com/office/drawing/2014/main" val="3173356201"/>
                    </a:ext>
                  </a:extLst>
                </a:gridCol>
              </a:tblGrid>
              <a:tr h="0">
                <a:tc>
                  <a:txBody>
                    <a:bodyPr/>
                    <a:lstStyle/>
                    <a:p>
                      <a:r>
                        <a:rPr kumimoji="1" lang="ja-JP" altLang="en-US" sz="1000" dirty="0"/>
                        <a:t>参加人数</a:t>
                      </a:r>
                    </a:p>
                  </a:txBody>
                  <a:tcPr/>
                </a:tc>
                <a:tc>
                  <a:txBody>
                    <a:bodyPr/>
                    <a:lstStyle/>
                    <a:p>
                      <a:r>
                        <a:rPr kumimoji="1" lang="ja-JP" altLang="en-US" sz="1000" dirty="0"/>
                        <a:t>ダメージ倍率</a:t>
                      </a:r>
                    </a:p>
                  </a:txBody>
                  <a:tcPr/>
                </a:tc>
                <a:extLst>
                  <a:ext uri="{0D108BD9-81ED-4DB2-BD59-A6C34878D82A}">
                    <a16:rowId xmlns:a16="http://schemas.microsoft.com/office/drawing/2014/main" val="3981918557"/>
                  </a:ext>
                </a:extLst>
              </a:tr>
              <a:tr h="0">
                <a:tc>
                  <a:txBody>
                    <a:bodyPr/>
                    <a:lstStyle/>
                    <a:p>
                      <a:r>
                        <a:rPr kumimoji="1" lang="en-US" altLang="ja-JP" sz="1000" dirty="0"/>
                        <a:t>2</a:t>
                      </a:r>
                      <a:r>
                        <a:rPr kumimoji="1" lang="ja-JP" altLang="en-US" sz="1000" dirty="0"/>
                        <a:t>人</a:t>
                      </a:r>
                    </a:p>
                  </a:txBody>
                  <a:tcPr/>
                </a:tc>
                <a:tc>
                  <a:txBody>
                    <a:bodyPr/>
                    <a:lstStyle/>
                    <a:p>
                      <a:r>
                        <a:rPr kumimoji="1" lang="en-US" altLang="ja-JP" sz="1000" dirty="0"/>
                        <a:t>×1.2</a:t>
                      </a:r>
                      <a:endParaRPr kumimoji="1" lang="ja-JP" altLang="en-US" sz="1000" dirty="0"/>
                    </a:p>
                  </a:txBody>
                  <a:tcPr/>
                </a:tc>
                <a:extLst>
                  <a:ext uri="{0D108BD9-81ED-4DB2-BD59-A6C34878D82A}">
                    <a16:rowId xmlns:a16="http://schemas.microsoft.com/office/drawing/2014/main" val="3155253167"/>
                  </a:ext>
                </a:extLst>
              </a:tr>
              <a:tr h="0">
                <a:tc>
                  <a:txBody>
                    <a:bodyPr/>
                    <a:lstStyle/>
                    <a:p>
                      <a:r>
                        <a:rPr kumimoji="1" lang="en-US" altLang="ja-JP" sz="1000" dirty="0"/>
                        <a:t>3</a:t>
                      </a:r>
                      <a:r>
                        <a:rPr kumimoji="1" lang="ja-JP" altLang="en-US" sz="1000" dirty="0"/>
                        <a:t>人</a:t>
                      </a:r>
                    </a:p>
                  </a:txBody>
                  <a:tcPr/>
                </a:tc>
                <a:tc>
                  <a:txBody>
                    <a:bodyPr/>
                    <a:lstStyle/>
                    <a:p>
                      <a:r>
                        <a:rPr kumimoji="1" lang="en-US" altLang="ja-JP" sz="1000" dirty="0"/>
                        <a:t>×3</a:t>
                      </a:r>
                      <a:endParaRPr kumimoji="1" lang="ja-JP" altLang="en-US" sz="1000" dirty="0"/>
                    </a:p>
                  </a:txBody>
                  <a:tcPr/>
                </a:tc>
                <a:extLst>
                  <a:ext uri="{0D108BD9-81ED-4DB2-BD59-A6C34878D82A}">
                    <a16:rowId xmlns:a16="http://schemas.microsoft.com/office/drawing/2014/main" val="1062771050"/>
                  </a:ext>
                </a:extLst>
              </a:tr>
              <a:tr h="0">
                <a:tc>
                  <a:txBody>
                    <a:bodyPr/>
                    <a:lstStyle/>
                    <a:p>
                      <a:r>
                        <a:rPr kumimoji="1" lang="en-US" altLang="ja-JP" sz="1000" dirty="0"/>
                        <a:t>4</a:t>
                      </a:r>
                      <a:r>
                        <a:rPr kumimoji="1" lang="ja-JP" altLang="en-US" sz="1000" dirty="0"/>
                        <a:t>人</a:t>
                      </a:r>
                    </a:p>
                  </a:txBody>
                  <a:tcPr/>
                </a:tc>
                <a:tc>
                  <a:txBody>
                    <a:bodyPr/>
                    <a:lstStyle/>
                    <a:p>
                      <a:r>
                        <a:rPr kumimoji="1" lang="en-US" altLang="ja-JP" sz="1000" dirty="0"/>
                        <a:t>×5</a:t>
                      </a:r>
                      <a:endParaRPr kumimoji="1" lang="ja-JP" altLang="en-US" sz="1000" dirty="0"/>
                    </a:p>
                  </a:txBody>
                  <a:tcPr/>
                </a:tc>
                <a:extLst>
                  <a:ext uri="{0D108BD9-81ED-4DB2-BD59-A6C34878D82A}">
                    <a16:rowId xmlns:a16="http://schemas.microsoft.com/office/drawing/2014/main" val="1677248856"/>
                  </a:ext>
                </a:extLst>
              </a:tr>
            </a:tbl>
          </a:graphicData>
        </a:graphic>
      </p:graphicFrame>
      <p:sp>
        <p:nvSpPr>
          <p:cNvPr id="12" name="テキスト ボックス 11">
            <a:extLst>
              <a:ext uri="{FF2B5EF4-FFF2-40B4-BE49-F238E27FC236}">
                <a16:creationId xmlns:a16="http://schemas.microsoft.com/office/drawing/2014/main" id="{ED242E2A-DCBD-4AAD-B958-AA6ADCB3C23B}"/>
              </a:ext>
            </a:extLst>
          </p:cNvPr>
          <p:cNvSpPr txBox="1"/>
          <p:nvPr/>
        </p:nvSpPr>
        <p:spPr>
          <a:xfrm>
            <a:off x="529718" y="487424"/>
            <a:ext cx="1338828" cy="246221"/>
          </a:xfrm>
          <a:prstGeom prst="rect">
            <a:avLst/>
          </a:prstGeom>
          <a:noFill/>
        </p:spPr>
        <p:txBody>
          <a:bodyPr wrap="none" rtlCol="0">
            <a:spAutoFit/>
          </a:bodyPr>
          <a:lstStyle/>
          <a:p>
            <a:r>
              <a:rPr kumimoji="1" lang="ja-JP" altLang="en-US" sz="1000" b="1" dirty="0"/>
              <a:t>○メーターについて</a:t>
            </a:r>
            <a:endParaRPr kumimoji="1" lang="ja-JP" altLang="en-US" sz="1000" dirty="0"/>
          </a:p>
        </p:txBody>
      </p:sp>
      <p:grpSp>
        <p:nvGrpSpPr>
          <p:cNvPr id="13" name="グループ化 12">
            <a:extLst>
              <a:ext uri="{FF2B5EF4-FFF2-40B4-BE49-F238E27FC236}">
                <a16:creationId xmlns:a16="http://schemas.microsoft.com/office/drawing/2014/main" id="{0982D73D-7804-43C8-BED6-5B6147B95706}"/>
              </a:ext>
            </a:extLst>
          </p:cNvPr>
          <p:cNvGrpSpPr/>
          <p:nvPr/>
        </p:nvGrpSpPr>
        <p:grpSpPr>
          <a:xfrm>
            <a:off x="894670" y="843864"/>
            <a:ext cx="1011621" cy="1011622"/>
            <a:chOff x="0" y="0"/>
            <a:chExt cx="1011621" cy="1011622"/>
          </a:xfrm>
        </p:grpSpPr>
        <p:sp>
          <p:nvSpPr>
            <p:cNvPr id="14" name="楕円 13">
              <a:extLst>
                <a:ext uri="{FF2B5EF4-FFF2-40B4-BE49-F238E27FC236}">
                  <a16:creationId xmlns:a16="http://schemas.microsoft.com/office/drawing/2014/main" id="{7CE3EA06-D598-4ABF-867A-A0D958FCEABE}"/>
                </a:ext>
              </a:extLst>
            </p:cNvPr>
            <p:cNvSpPr/>
            <p:nvPr/>
          </p:nvSpPr>
          <p:spPr>
            <a:xfrm>
              <a:off x="289034" y="289036"/>
              <a:ext cx="433551" cy="433552"/>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sp>
          <p:nvSpPr>
            <p:cNvPr id="15" name="矢印: 五方向 14">
              <a:extLst>
                <a:ext uri="{FF2B5EF4-FFF2-40B4-BE49-F238E27FC236}">
                  <a16:creationId xmlns:a16="http://schemas.microsoft.com/office/drawing/2014/main" id="{2F608394-9E28-4764-A72F-E070D397D24F}"/>
                </a:ext>
              </a:extLst>
            </p:cNvPr>
            <p:cNvSpPr/>
            <p:nvPr/>
          </p:nvSpPr>
          <p:spPr>
            <a:xfrm rot="2700000">
              <a:off x="147992" y="238317"/>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6" name="図 15">
              <a:extLst>
                <a:ext uri="{FF2B5EF4-FFF2-40B4-BE49-F238E27FC236}">
                  <a16:creationId xmlns:a16="http://schemas.microsoft.com/office/drawing/2014/main" id="{A34FF7A5-CFC3-4955-A3A0-53FE69120BB3}"/>
                </a:ext>
              </a:extLst>
            </p:cNvPr>
            <p:cNvPicPr/>
            <p:nvPr/>
          </p:nvPicPr>
          <p:blipFill>
            <a:blip r:embed="rId2"/>
            <a:stretch>
              <a:fillRect/>
            </a:stretch>
          </p:blipFill>
          <p:spPr>
            <a:xfrm>
              <a:off x="1" y="0"/>
              <a:ext cx="289034" cy="289035"/>
            </a:xfrm>
            <a:prstGeom prst="rect">
              <a:avLst/>
            </a:prstGeom>
            <a:ln>
              <a:solidFill>
                <a:schemeClr val="accent1"/>
              </a:solidFill>
            </a:ln>
          </p:spPr>
        </p:pic>
        <p:sp>
          <p:nvSpPr>
            <p:cNvPr id="17" name="矢印: 五方向 16">
              <a:extLst>
                <a:ext uri="{FF2B5EF4-FFF2-40B4-BE49-F238E27FC236}">
                  <a16:creationId xmlns:a16="http://schemas.microsoft.com/office/drawing/2014/main" id="{293875F4-1A9A-4E53-964D-BD6EAD5FCBA0}"/>
                </a:ext>
              </a:extLst>
            </p:cNvPr>
            <p:cNvSpPr/>
            <p:nvPr/>
          </p:nvSpPr>
          <p:spPr>
            <a:xfrm rot="8100000">
              <a:off x="538465" y="238317"/>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8" name="図 17">
              <a:extLst>
                <a:ext uri="{FF2B5EF4-FFF2-40B4-BE49-F238E27FC236}">
                  <a16:creationId xmlns:a16="http://schemas.microsoft.com/office/drawing/2014/main" id="{1A874AB3-6269-43B9-AE1A-BCE867077E92}"/>
                </a:ext>
              </a:extLst>
            </p:cNvPr>
            <p:cNvPicPr/>
            <p:nvPr/>
          </p:nvPicPr>
          <p:blipFill>
            <a:blip r:embed="rId3"/>
            <a:stretch>
              <a:fillRect/>
            </a:stretch>
          </p:blipFill>
          <p:spPr>
            <a:xfrm>
              <a:off x="722586" y="1"/>
              <a:ext cx="289035" cy="289035"/>
            </a:xfrm>
            <a:prstGeom prst="rect">
              <a:avLst/>
            </a:prstGeom>
            <a:ln>
              <a:solidFill>
                <a:schemeClr val="accent1"/>
              </a:solidFill>
            </a:ln>
          </p:spPr>
        </p:pic>
        <p:sp>
          <p:nvSpPr>
            <p:cNvPr id="19" name="矢印: 五方向 18">
              <a:extLst>
                <a:ext uri="{FF2B5EF4-FFF2-40B4-BE49-F238E27FC236}">
                  <a16:creationId xmlns:a16="http://schemas.microsoft.com/office/drawing/2014/main" id="{6D220D75-78F2-4B7D-9526-24932B9FE449}"/>
                </a:ext>
              </a:extLst>
            </p:cNvPr>
            <p:cNvSpPr/>
            <p:nvPr/>
          </p:nvSpPr>
          <p:spPr>
            <a:xfrm rot="13500000">
              <a:off x="542131" y="641926"/>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0" name="図 19">
              <a:extLst>
                <a:ext uri="{FF2B5EF4-FFF2-40B4-BE49-F238E27FC236}">
                  <a16:creationId xmlns:a16="http://schemas.microsoft.com/office/drawing/2014/main" id="{BCD2F234-5095-4690-93E7-9DF22EF85768}"/>
                </a:ext>
              </a:extLst>
            </p:cNvPr>
            <p:cNvPicPr/>
            <p:nvPr/>
          </p:nvPicPr>
          <p:blipFill>
            <a:blip r:embed="rId4"/>
            <a:stretch>
              <a:fillRect/>
            </a:stretch>
          </p:blipFill>
          <p:spPr>
            <a:xfrm>
              <a:off x="722586" y="722587"/>
              <a:ext cx="289035" cy="289034"/>
            </a:xfrm>
            <a:prstGeom prst="rect">
              <a:avLst/>
            </a:prstGeom>
            <a:ln>
              <a:solidFill>
                <a:schemeClr val="accent1"/>
              </a:solidFill>
            </a:ln>
          </p:spPr>
        </p:pic>
        <p:sp>
          <p:nvSpPr>
            <p:cNvPr id="21" name="矢印: 五方向 20">
              <a:extLst>
                <a:ext uri="{FF2B5EF4-FFF2-40B4-BE49-F238E27FC236}">
                  <a16:creationId xmlns:a16="http://schemas.microsoft.com/office/drawing/2014/main" id="{3796ABC8-96C3-4F8B-8B92-0B7A369BE480}"/>
                </a:ext>
              </a:extLst>
            </p:cNvPr>
            <p:cNvSpPr/>
            <p:nvPr/>
          </p:nvSpPr>
          <p:spPr>
            <a:xfrm rot="18900000">
              <a:off x="147993" y="628788"/>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2" name="図 21">
              <a:extLst>
                <a:ext uri="{FF2B5EF4-FFF2-40B4-BE49-F238E27FC236}">
                  <a16:creationId xmlns:a16="http://schemas.microsoft.com/office/drawing/2014/main" id="{B9B21F2A-BD81-4692-9016-69DCF8B7275D}"/>
                </a:ext>
              </a:extLst>
            </p:cNvPr>
            <p:cNvPicPr/>
            <p:nvPr/>
          </p:nvPicPr>
          <p:blipFill>
            <a:blip r:embed="rId5"/>
            <a:stretch>
              <a:fillRect/>
            </a:stretch>
          </p:blipFill>
          <p:spPr>
            <a:xfrm>
              <a:off x="0" y="722587"/>
              <a:ext cx="289035" cy="289035"/>
            </a:xfrm>
            <a:prstGeom prst="rect">
              <a:avLst/>
            </a:prstGeom>
            <a:ln>
              <a:solidFill>
                <a:schemeClr val="accent1"/>
              </a:solidFill>
            </a:ln>
          </p:spPr>
        </p:pic>
      </p:grpSp>
      <p:grpSp>
        <p:nvGrpSpPr>
          <p:cNvPr id="23" name="グループ化 22">
            <a:extLst>
              <a:ext uri="{FF2B5EF4-FFF2-40B4-BE49-F238E27FC236}">
                <a16:creationId xmlns:a16="http://schemas.microsoft.com/office/drawing/2014/main" id="{7338D2F7-D449-493E-8880-E0195386DA8C}"/>
              </a:ext>
            </a:extLst>
          </p:cNvPr>
          <p:cNvGrpSpPr/>
          <p:nvPr/>
        </p:nvGrpSpPr>
        <p:grpSpPr>
          <a:xfrm>
            <a:off x="2551030" y="843864"/>
            <a:ext cx="1011621" cy="1011622"/>
            <a:chOff x="1300655" y="1"/>
            <a:chExt cx="1011621" cy="1011622"/>
          </a:xfrm>
        </p:grpSpPr>
        <p:sp>
          <p:nvSpPr>
            <p:cNvPr id="24" name="楕円 23">
              <a:extLst>
                <a:ext uri="{FF2B5EF4-FFF2-40B4-BE49-F238E27FC236}">
                  <a16:creationId xmlns:a16="http://schemas.microsoft.com/office/drawing/2014/main" id="{935443E8-8F27-4FD1-97EF-F80560C0D427}"/>
                </a:ext>
              </a:extLst>
            </p:cNvPr>
            <p:cNvSpPr/>
            <p:nvPr/>
          </p:nvSpPr>
          <p:spPr>
            <a:xfrm>
              <a:off x="1589689" y="289037"/>
              <a:ext cx="433551" cy="433552"/>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sp>
          <p:nvSpPr>
            <p:cNvPr id="25" name="矢印: 五方向 24">
              <a:extLst>
                <a:ext uri="{FF2B5EF4-FFF2-40B4-BE49-F238E27FC236}">
                  <a16:creationId xmlns:a16="http://schemas.microsoft.com/office/drawing/2014/main" id="{9F81C6E0-338D-4780-9C4F-7465B7831149}"/>
                </a:ext>
              </a:extLst>
            </p:cNvPr>
            <p:cNvSpPr/>
            <p:nvPr/>
          </p:nvSpPr>
          <p:spPr>
            <a:xfrm rot="2700000">
              <a:off x="1448647" y="238318"/>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6" name="図 25">
              <a:extLst>
                <a:ext uri="{FF2B5EF4-FFF2-40B4-BE49-F238E27FC236}">
                  <a16:creationId xmlns:a16="http://schemas.microsoft.com/office/drawing/2014/main" id="{E58A1E34-F826-4723-941B-32E65DF6CD8E}"/>
                </a:ext>
              </a:extLst>
            </p:cNvPr>
            <p:cNvPicPr/>
            <p:nvPr/>
          </p:nvPicPr>
          <p:blipFill>
            <a:blip r:embed="rId2"/>
            <a:stretch>
              <a:fillRect/>
            </a:stretch>
          </p:blipFill>
          <p:spPr>
            <a:xfrm>
              <a:off x="1300656" y="1"/>
              <a:ext cx="289034" cy="289035"/>
            </a:xfrm>
            <a:prstGeom prst="rect">
              <a:avLst/>
            </a:prstGeom>
            <a:ln>
              <a:solidFill>
                <a:schemeClr val="accent1"/>
              </a:solidFill>
            </a:ln>
          </p:spPr>
        </p:pic>
        <p:sp>
          <p:nvSpPr>
            <p:cNvPr id="27" name="矢印: 五方向 26">
              <a:extLst>
                <a:ext uri="{FF2B5EF4-FFF2-40B4-BE49-F238E27FC236}">
                  <a16:creationId xmlns:a16="http://schemas.microsoft.com/office/drawing/2014/main" id="{C6416D70-579B-49DF-98C2-54276D1A1A49}"/>
                </a:ext>
              </a:extLst>
            </p:cNvPr>
            <p:cNvSpPr/>
            <p:nvPr/>
          </p:nvSpPr>
          <p:spPr>
            <a:xfrm rot="8100000">
              <a:off x="1839120" y="238318"/>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8" name="図 27">
              <a:extLst>
                <a:ext uri="{FF2B5EF4-FFF2-40B4-BE49-F238E27FC236}">
                  <a16:creationId xmlns:a16="http://schemas.microsoft.com/office/drawing/2014/main" id="{8D271249-E59F-4F7E-B035-12C87AAE00FC}"/>
                </a:ext>
              </a:extLst>
            </p:cNvPr>
            <p:cNvPicPr/>
            <p:nvPr/>
          </p:nvPicPr>
          <p:blipFill>
            <a:blip r:embed="rId3"/>
            <a:stretch>
              <a:fillRect/>
            </a:stretch>
          </p:blipFill>
          <p:spPr>
            <a:xfrm>
              <a:off x="2023241" y="2"/>
              <a:ext cx="289035" cy="289035"/>
            </a:xfrm>
            <a:prstGeom prst="rect">
              <a:avLst/>
            </a:prstGeom>
            <a:ln>
              <a:solidFill>
                <a:schemeClr val="accent1"/>
              </a:solidFill>
            </a:ln>
          </p:spPr>
        </p:pic>
        <p:sp>
          <p:nvSpPr>
            <p:cNvPr id="29" name="矢印: 五方向 28">
              <a:extLst>
                <a:ext uri="{FF2B5EF4-FFF2-40B4-BE49-F238E27FC236}">
                  <a16:creationId xmlns:a16="http://schemas.microsoft.com/office/drawing/2014/main" id="{E2E4D077-CAA6-455C-91F7-FBB0308C43D8}"/>
                </a:ext>
              </a:extLst>
            </p:cNvPr>
            <p:cNvSpPr/>
            <p:nvPr/>
          </p:nvSpPr>
          <p:spPr>
            <a:xfrm rot="13500000">
              <a:off x="1842786" y="641927"/>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0" name="図 29">
              <a:extLst>
                <a:ext uri="{FF2B5EF4-FFF2-40B4-BE49-F238E27FC236}">
                  <a16:creationId xmlns:a16="http://schemas.microsoft.com/office/drawing/2014/main" id="{2A1B700C-EC24-4CF2-8B02-22F328EB2F0B}"/>
                </a:ext>
              </a:extLst>
            </p:cNvPr>
            <p:cNvPicPr/>
            <p:nvPr/>
          </p:nvPicPr>
          <p:blipFill>
            <a:blip r:embed="rId4"/>
            <a:stretch>
              <a:fillRect/>
            </a:stretch>
          </p:blipFill>
          <p:spPr>
            <a:xfrm>
              <a:off x="2023241" y="722588"/>
              <a:ext cx="289035" cy="289034"/>
            </a:xfrm>
            <a:prstGeom prst="rect">
              <a:avLst/>
            </a:prstGeom>
            <a:ln>
              <a:solidFill>
                <a:schemeClr val="accent1"/>
              </a:solidFill>
            </a:ln>
          </p:spPr>
        </p:pic>
        <p:sp>
          <p:nvSpPr>
            <p:cNvPr id="31" name="矢印: 五方向 30">
              <a:extLst>
                <a:ext uri="{FF2B5EF4-FFF2-40B4-BE49-F238E27FC236}">
                  <a16:creationId xmlns:a16="http://schemas.microsoft.com/office/drawing/2014/main" id="{D15BE6FA-DDE5-49E9-9F01-FDB22B9D6251}"/>
                </a:ext>
              </a:extLst>
            </p:cNvPr>
            <p:cNvSpPr/>
            <p:nvPr/>
          </p:nvSpPr>
          <p:spPr>
            <a:xfrm rot="18900000">
              <a:off x="1448648" y="628789"/>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2" name="図 31">
              <a:extLst>
                <a:ext uri="{FF2B5EF4-FFF2-40B4-BE49-F238E27FC236}">
                  <a16:creationId xmlns:a16="http://schemas.microsoft.com/office/drawing/2014/main" id="{5AABE62B-1D65-4ABB-8B41-C27202900104}"/>
                </a:ext>
              </a:extLst>
            </p:cNvPr>
            <p:cNvPicPr/>
            <p:nvPr/>
          </p:nvPicPr>
          <p:blipFill>
            <a:blip r:embed="rId5"/>
            <a:stretch>
              <a:fillRect/>
            </a:stretch>
          </p:blipFill>
          <p:spPr>
            <a:xfrm>
              <a:off x="1300655" y="722588"/>
              <a:ext cx="289035" cy="289035"/>
            </a:xfrm>
            <a:prstGeom prst="rect">
              <a:avLst/>
            </a:prstGeom>
            <a:ln>
              <a:solidFill>
                <a:schemeClr val="accent1"/>
              </a:solidFill>
            </a:ln>
          </p:spPr>
        </p:pic>
        <p:sp>
          <p:nvSpPr>
            <p:cNvPr id="33" name="テキスト ボックス 549">
              <a:extLst>
                <a:ext uri="{FF2B5EF4-FFF2-40B4-BE49-F238E27FC236}">
                  <a16:creationId xmlns:a16="http://schemas.microsoft.com/office/drawing/2014/main" id="{D0C91CA4-1664-4F58-82A6-23A997B9384B}"/>
                </a:ext>
              </a:extLst>
            </p:cNvPr>
            <p:cNvSpPr txBox="1"/>
            <p:nvPr/>
          </p:nvSpPr>
          <p:spPr>
            <a:xfrm>
              <a:off x="1589689" y="289035"/>
              <a:ext cx="433552" cy="43355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3200" b="1" dirty="0">
                  <a:solidFill>
                    <a:srgbClr val="FFC000"/>
                  </a:solidFill>
                </a:rPr>
                <a:t>2</a:t>
              </a:r>
            </a:p>
          </p:txBody>
        </p:sp>
      </p:grpSp>
      <p:sp>
        <p:nvSpPr>
          <p:cNvPr id="34" name="テキスト ボックス 33">
            <a:extLst>
              <a:ext uri="{FF2B5EF4-FFF2-40B4-BE49-F238E27FC236}">
                <a16:creationId xmlns:a16="http://schemas.microsoft.com/office/drawing/2014/main" id="{17D40631-C131-4C9D-864B-334435BB2E99}"/>
              </a:ext>
            </a:extLst>
          </p:cNvPr>
          <p:cNvSpPr txBox="1"/>
          <p:nvPr/>
        </p:nvSpPr>
        <p:spPr>
          <a:xfrm>
            <a:off x="795186" y="1977800"/>
            <a:ext cx="1210588" cy="338554"/>
          </a:xfrm>
          <a:prstGeom prst="rect">
            <a:avLst/>
          </a:prstGeom>
          <a:noFill/>
        </p:spPr>
        <p:txBody>
          <a:bodyPr wrap="none" rtlCol="0">
            <a:spAutoFit/>
          </a:bodyPr>
          <a:lstStyle/>
          <a:p>
            <a:r>
              <a:rPr kumimoji="1" lang="ja-JP" altLang="en-US" sz="800" dirty="0"/>
              <a:t>１人が最大になっても</a:t>
            </a:r>
            <a:endParaRPr kumimoji="1" lang="en-US" altLang="ja-JP" sz="800" dirty="0"/>
          </a:p>
          <a:p>
            <a:r>
              <a:rPr kumimoji="1" lang="ja-JP" altLang="en-US" sz="800" dirty="0"/>
              <a:t>変化なし。</a:t>
            </a:r>
            <a:endParaRPr kumimoji="1" lang="en-US" altLang="ja-JP" sz="800" dirty="0"/>
          </a:p>
        </p:txBody>
      </p:sp>
      <p:sp>
        <p:nvSpPr>
          <p:cNvPr id="35" name="テキスト ボックス 34">
            <a:extLst>
              <a:ext uri="{FF2B5EF4-FFF2-40B4-BE49-F238E27FC236}">
                <a16:creationId xmlns:a16="http://schemas.microsoft.com/office/drawing/2014/main" id="{D4D3A3AA-4E2D-4D5F-9910-72107367C23C}"/>
              </a:ext>
            </a:extLst>
          </p:cNvPr>
          <p:cNvSpPr txBox="1"/>
          <p:nvPr/>
        </p:nvSpPr>
        <p:spPr>
          <a:xfrm>
            <a:off x="2400250" y="1977800"/>
            <a:ext cx="1313180" cy="338554"/>
          </a:xfrm>
          <a:prstGeom prst="rect">
            <a:avLst/>
          </a:prstGeom>
          <a:noFill/>
        </p:spPr>
        <p:txBody>
          <a:bodyPr wrap="none" rtlCol="0">
            <a:spAutoFit/>
          </a:bodyPr>
          <a:lstStyle/>
          <a:p>
            <a:r>
              <a:rPr kumimoji="1" lang="ja-JP" altLang="en-US" sz="800" dirty="0"/>
              <a:t>２人以上が最大になると</a:t>
            </a:r>
            <a:endParaRPr kumimoji="1" lang="en-US" altLang="ja-JP" sz="800" dirty="0"/>
          </a:p>
          <a:p>
            <a:r>
              <a:rPr kumimoji="1" lang="ja-JP" altLang="en-US" sz="800" dirty="0"/>
              <a:t>発動可能となる。</a:t>
            </a:r>
            <a:endParaRPr kumimoji="1" lang="en-US" altLang="ja-JP" sz="800" dirty="0"/>
          </a:p>
        </p:txBody>
      </p:sp>
      <p:sp>
        <p:nvSpPr>
          <p:cNvPr id="36" name="二等辺三角形 35">
            <a:extLst>
              <a:ext uri="{FF2B5EF4-FFF2-40B4-BE49-F238E27FC236}">
                <a16:creationId xmlns:a16="http://schemas.microsoft.com/office/drawing/2014/main" id="{05A63D15-7C9E-475D-B8BC-084A06517D30}"/>
              </a:ext>
            </a:extLst>
          </p:cNvPr>
          <p:cNvSpPr/>
          <p:nvPr/>
        </p:nvSpPr>
        <p:spPr>
          <a:xfrm rot="5400000">
            <a:off x="2119600" y="1308233"/>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テキスト ボックス 36">
            <a:extLst>
              <a:ext uri="{FF2B5EF4-FFF2-40B4-BE49-F238E27FC236}">
                <a16:creationId xmlns:a16="http://schemas.microsoft.com/office/drawing/2014/main" id="{B5F8CC9C-A3F6-483D-847B-0AEFDC2DDA1C}"/>
              </a:ext>
            </a:extLst>
          </p:cNvPr>
          <p:cNvSpPr txBox="1"/>
          <p:nvPr/>
        </p:nvSpPr>
        <p:spPr>
          <a:xfrm>
            <a:off x="2551030" y="4228482"/>
            <a:ext cx="1723549" cy="246221"/>
          </a:xfrm>
          <a:prstGeom prst="rect">
            <a:avLst/>
          </a:prstGeom>
          <a:noFill/>
        </p:spPr>
        <p:txBody>
          <a:bodyPr wrap="none" rtlCol="0">
            <a:spAutoFit/>
          </a:bodyPr>
          <a:lstStyle/>
          <a:p>
            <a:r>
              <a:rPr kumimoji="1" lang="ja-JP" altLang="en-US" sz="1000" b="1" dirty="0"/>
              <a:t>・ダメージの算出について</a:t>
            </a:r>
            <a:endParaRPr kumimoji="1" lang="ja-JP" altLang="en-US" sz="1000" b="1" dirty="0">
              <a:solidFill>
                <a:srgbClr val="FF0000"/>
              </a:solidFill>
            </a:endParaRPr>
          </a:p>
        </p:txBody>
      </p:sp>
      <p:sp>
        <p:nvSpPr>
          <p:cNvPr id="38" name="テキスト ボックス 37">
            <a:extLst>
              <a:ext uri="{FF2B5EF4-FFF2-40B4-BE49-F238E27FC236}">
                <a16:creationId xmlns:a16="http://schemas.microsoft.com/office/drawing/2014/main" id="{E5634D8F-07A8-41FA-9F8A-6297F91AD1E7}"/>
              </a:ext>
            </a:extLst>
          </p:cNvPr>
          <p:cNvSpPr txBox="1"/>
          <p:nvPr/>
        </p:nvSpPr>
        <p:spPr>
          <a:xfrm>
            <a:off x="2635064" y="4504729"/>
            <a:ext cx="6265655" cy="615553"/>
          </a:xfrm>
          <a:prstGeom prst="rect">
            <a:avLst/>
          </a:prstGeom>
          <a:noFill/>
        </p:spPr>
        <p:txBody>
          <a:bodyPr wrap="square" rtlCol="0">
            <a:spAutoFit/>
          </a:bodyPr>
          <a:lstStyle/>
          <a:p>
            <a:r>
              <a:rPr kumimoji="1" lang="ja-JP" altLang="en-US" sz="800" dirty="0"/>
              <a:t>ダメージ計算の際の攻撃部位については、各キャラが攻撃している部位によって行い、そこに参加人数による倍率を掛け、</a:t>
            </a:r>
            <a:endParaRPr kumimoji="1" lang="en-US" altLang="ja-JP" sz="800" dirty="0"/>
          </a:p>
          <a:p>
            <a:r>
              <a:rPr kumimoji="1" lang="ja-JP" altLang="en-US" sz="800" dirty="0"/>
              <a:t>最後に合計する感じとなる。</a:t>
            </a:r>
            <a:endParaRPr kumimoji="1" lang="en-US" altLang="ja-JP" sz="800" dirty="0"/>
          </a:p>
          <a:p>
            <a:endParaRPr kumimoji="1" lang="en-US" altLang="ja-JP" sz="800" dirty="0"/>
          </a:p>
          <a:p>
            <a:r>
              <a:rPr kumimoji="1" lang="ja-JP" altLang="en-US" sz="1000" b="1" dirty="0">
                <a:solidFill>
                  <a:srgbClr val="00B0F0"/>
                </a:solidFill>
              </a:rPr>
              <a:t>［各キャラ通常ダメージ計算］</a:t>
            </a:r>
            <a:r>
              <a:rPr kumimoji="1" lang="en-US" altLang="ja-JP" sz="1000" b="1" dirty="0">
                <a:solidFill>
                  <a:srgbClr val="00B0F0"/>
                </a:solidFill>
              </a:rPr>
              <a:t>×</a:t>
            </a:r>
            <a:r>
              <a:rPr kumimoji="1" lang="ja-JP" altLang="en-US" sz="1000" b="1" dirty="0">
                <a:solidFill>
                  <a:srgbClr val="00B0F0"/>
                </a:solidFill>
              </a:rPr>
              <a:t>［人数によるダメージ倍率］</a:t>
            </a:r>
            <a:r>
              <a:rPr kumimoji="1" lang="ja-JP" altLang="en-US" sz="800" dirty="0"/>
              <a:t>→これを各キャラで算出し、合計する。</a:t>
            </a:r>
          </a:p>
        </p:txBody>
      </p:sp>
      <p:sp>
        <p:nvSpPr>
          <p:cNvPr id="39" name="テキスト ボックス 38">
            <a:extLst>
              <a:ext uri="{FF2B5EF4-FFF2-40B4-BE49-F238E27FC236}">
                <a16:creationId xmlns:a16="http://schemas.microsoft.com/office/drawing/2014/main" id="{0D86835B-783B-4E5A-98A2-7F274C4D2E02}"/>
              </a:ext>
            </a:extLst>
          </p:cNvPr>
          <p:cNvSpPr txBox="1"/>
          <p:nvPr/>
        </p:nvSpPr>
        <p:spPr>
          <a:xfrm>
            <a:off x="717183" y="5311900"/>
            <a:ext cx="1723549" cy="246221"/>
          </a:xfrm>
          <a:prstGeom prst="rect">
            <a:avLst/>
          </a:prstGeom>
          <a:noFill/>
        </p:spPr>
        <p:txBody>
          <a:bodyPr wrap="none" rtlCol="0">
            <a:spAutoFit/>
          </a:bodyPr>
          <a:lstStyle/>
          <a:p>
            <a:r>
              <a:rPr kumimoji="1" lang="ja-JP" altLang="en-US" sz="1000" b="1" dirty="0"/>
              <a:t>・ダメージの分配について</a:t>
            </a:r>
            <a:endParaRPr kumimoji="1" lang="ja-JP" altLang="en-US" sz="1000" b="1" dirty="0">
              <a:solidFill>
                <a:srgbClr val="FF0000"/>
              </a:solidFill>
            </a:endParaRPr>
          </a:p>
        </p:txBody>
      </p:sp>
      <p:sp>
        <p:nvSpPr>
          <p:cNvPr id="40" name="テキスト ボックス 39">
            <a:extLst>
              <a:ext uri="{FF2B5EF4-FFF2-40B4-BE49-F238E27FC236}">
                <a16:creationId xmlns:a16="http://schemas.microsoft.com/office/drawing/2014/main" id="{14F3022E-886D-442F-B136-F939CA78BA87}"/>
              </a:ext>
            </a:extLst>
          </p:cNvPr>
          <p:cNvSpPr txBox="1"/>
          <p:nvPr/>
        </p:nvSpPr>
        <p:spPr>
          <a:xfrm>
            <a:off x="894670" y="5561841"/>
            <a:ext cx="6265655" cy="584775"/>
          </a:xfrm>
          <a:prstGeom prst="rect">
            <a:avLst/>
          </a:prstGeom>
          <a:noFill/>
        </p:spPr>
        <p:txBody>
          <a:bodyPr wrap="square" rtlCol="0">
            <a:spAutoFit/>
          </a:bodyPr>
          <a:lstStyle/>
          <a:p>
            <a:r>
              <a:rPr kumimoji="1" lang="ja-JP" altLang="en-US" sz="800" dirty="0"/>
              <a:t>怪獣の総</a:t>
            </a:r>
            <a:r>
              <a:rPr kumimoji="1" lang="en-US" altLang="ja-JP" sz="800" dirty="0"/>
              <a:t>HP</a:t>
            </a:r>
            <a:r>
              <a:rPr kumimoji="1" lang="ja-JP" altLang="en-US" sz="800" dirty="0"/>
              <a:t>に与えるものについては、前述のダメージをそのまま与える。</a:t>
            </a:r>
            <a:endParaRPr kumimoji="1" lang="en-US" altLang="ja-JP" sz="800" dirty="0"/>
          </a:p>
          <a:p>
            <a:endParaRPr kumimoji="1" lang="en-US" altLang="ja-JP" sz="800" dirty="0"/>
          </a:p>
          <a:p>
            <a:r>
              <a:rPr kumimoji="1" lang="ja-JP" altLang="en-US" sz="800" dirty="0"/>
              <a:t>部位別のダメージについては、各キャラが個別に攻撃した場合と同様に、各部位に与えるようにする。</a:t>
            </a:r>
            <a:endParaRPr kumimoji="1" lang="en-US" altLang="ja-JP" sz="800" dirty="0"/>
          </a:p>
          <a:p>
            <a:r>
              <a:rPr kumimoji="1" lang="ja-JP" altLang="en-US" sz="800" dirty="0"/>
              <a:t>与えるダメージは「人数によるダメージ倍率」を乗せたものとなる。</a:t>
            </a:r>
            <a:endParaRPr kumimoji="1" lang="en-US" altLang="ja-JP" sz="800" dirty="0"/>
          </a:p>
        </p:txBody>
      </p:sp>
    </p:spTree>
    <p:extLst>
      <p:ext uri="{BB962C8B-B14F-4D97-AF65-F5344CB8AC3E}">
        <p14:creationId xmlns:p14="http://schemas.microsoft.com/office/powerpoint/2010/main" val="194589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95CF3DD-6E2D-49BE-8BA4-A7C47FF8D524}"/>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2B425BEA-D0A7-485B-A6C4-FF6A7910518C}"/>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6" name="テキスト ボックス 5">
            <a:extLst>
              <a:ext uri="{FF2B5EF4-FFF2-40B4-BE49-F238E27FC236}">
                <a16:creationId xmlns:a16="http://schemas.microsoft.com/office/drawing/2014/main" id="{887BECA9-F205-41F8-B7A3-FE1359985AA0}"/>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5D489278-389B-4D8B-842E-F4D6D711CD96}"/>
              </a:ext>
            </a:extLst>
          </p:cNvPr>
          <p:cNvSpPr txBox="1"/>
          <p:nvPr/>
        </p:nvSpPr>
        <p:spPr>
          <a:xfrm>
            <a:off x="415419" y="538799"/>
            <a:ext cx="3788217" cy="307777"/>
          </a:xfrm>
          <a:prstGeom prst="rect">
            <a:avLst/>
          </a:prstGeom>
          <a:noFill/>
        </p:spPr>
        <p:txBody>
          <a:bodyPr wrap="none" rtlCol="0">
            <a:spAutoFit/>
          </a:bodyPr>
          <a:lstStyle/>
          <a:p>
            <a:r>
              <a:rPr kumimoji="1" lang="ja-JP" altLang="en-US" sz="1400" b="1"/>
              <a:t>●</a:t>
            </a:r>
            <a:r>
              <a:rPr kumimoji="1" lang="en-US" altLang="ja-JP" sz="1400" b="1"/>
              <a:t>【</a:t>
            </a:r>
            <a:r>
              <a:rPr kumimoji="1" lang="ja-JP" altLang="en-US" sz="1400" b="1"/>
              <a:t>要素</a:t>
            </a:r>
            <a:r>
              <a:rPr kumimoji="1" lang="en-US" altLang="ja-JP" sz="1400" b="1"/>
              <a:t>】</a:t>
            </a:r>
            <a:r>
              <a:rPr kumimoji="1" lang="ja-JP" altLang="en-US" sz="1400" b="1"/>
              <a:t>激怒のコントロール</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追加）</a:t>
            </a:r>
            <a:endParaRPr kumimoji="1" lang="ja-JP" altLang="en-US" sz="1000" b="1" dirty="0">
              <a:solidFill>
                <a:srgbClr val="FF0000"/>
              </a:solidFill>
            </a:endParaRPr>
          </a:p>
        </p:txBody>
      </p:sp>
      <p:sp>
        <p:nvSpPr>
          <p:cNvPr id="8" name="テキスト ボックス 7">
            <a:extLst>
              <a:ext uri="{FF2B5EF4-FFF2-40B4-BE49-F238E27FC236}">
                <a16:creationId xmlns:a16="http://schemas.microsoft.com/office/drawing/2014/main" id="{3A18BEFE-24C9-4971-8542-2C2A46D596DE}"/>
              </a:ext>
            </a:extLst>
          </p:cNvPr>
          <p:cNvSpPr txBox="1"/>
          <p:nvPr/>
        </p:nvSpPr>
        <p:spPr>
          <a:xfrm>
            <a:off x="591845" y="2243958"/>
            <a:ext cx="1415772" cy="276999"/>
          </a:xfrm>
          <a:prstGeom prst="rect">
            <a:avLst/>
          </a:prstGeom>
          <a:noFill/>
        </p:spPr>
        <p:txBody>
          <a:bodyPr wrap="none" rtlCol="0">
            <a:spAutoFit/>
          </a:bodyPr>
          <a:lstStyle/>
          <a:p>
            <a:r>
              <a:rPr kumimoji="1" lang="ja-JP" altLang="en-US" sz="1200" b="1"/>
              <a:t>○怪獣の激怒とは</a:t>
            </a:r>
            <a:endParaRPr kumimoji="1" lang="ja-JP" altLang="en-US" sz="1200" b="1" dirty="0"/>
          </a:p>
        </p:txBody>
      </p:sp>
      <p:sp>
        <p:nvSpPr>
          <p:cNvPr id="9" name="テキスト ボックス 8">
            <a:extLst>
              <a:ext uri="{FF2B5EF4-FFF2-40B4-BE49-F238E27FC236}">
                <a16:creationId xmlns:a16="http://schemas.microsoft.com/office/drawing/2014/main" id="{B6BA8F57-6AE6-4825-B6B6-CA4F445CB2FD}"/>
              </a:ext>
            </a:extLst>
          </p:cNvPr>
          <p:cNvSpPr txBox="1"/>
          <p:nvPr/>
        </p:nvSpPr>
        <p:spPr>
          <a:xfrm>
            <a:off x="769669" y="2547943"/>
            <a:ext cx="1107996" cy="276999"/>
          </a:xfrm>
          <a:prstGeom prst="rect">
            <a:avLst/>
          </a:prstGeom>
          <a:noFill/>
        </p:spPr>
        <p:txBody>
          <a:bodyPr wrap="none" rtlCol="0">
            <a:spAutoFit/>
          </a:bodyPr>
          <a:lstStyle/>
          <a:p>
            <a:r>
              <a:rPr kumimoji="1" lang="ja-JP" altLang="en-US" sz="1200" b="1"/>
              <a:t>・激怒の扱い</a:t>
            </a:r>
            <a:endParaRPr kumimoji="1" lang="ja-JP" altLang="en-US" sz="1200" b="1" dirty="0"/>
          </a:p>
        </p:txBody>
      </p:sp>
      <p:sp>
        <p:nvSpPr>
          <p:cNvPr id="10" name="テキスト ボックス 9">
            <a:extLst>
              <a:ext uri="{FF2B5EF4-FFF2-40B4-BE49-F238E27FC236}">
                <a16:creationId xmlns:a16="http://schemas.microsoft.com/office/drawing/2014/main" id="{1E82C83E-F529-4447-A1CE-AD5570C056EF}"/>
              </a:ext>
            </a:extLst>
          </p:cNvPr>
          <p:cNvSpPr txBox="1"/>
          <p:nvPr/>
        </p:nvSpPr>
        <p:spPr>
          <a:xfrm>
            <a:off x="992708" y="2840169"/>
            <a:ext cx="6085320" cy="1015663"/>
          </a:xfrm>
          <a:prstGeom prst="rect">
            <a:avLst/>
          </a:prstGeom>
          <a:noFill/>
        </p:spPr>
        <p:txBody>
          <a:bodyPr wrap="none" rtlCol="0">
            <a:spAutoFit/>
          </a:bodyPr>
          <a:lstStyle/>
          <a:p>
            <a:r>
              <a:rPr kumimoji="1" lang="ja-JP" altLang="en-US" sz="1000"/>
              <a:t>調整後の激怒は、攻撃力を非常に高くし、代わりに防御力を非常に低くする。</a:t>
            </a:r>
            <a:endParaRPr kumimoji="1" lang="en-US" altLang="ja-JP" sz="1000"/>
          </a:p>
          <a:p>
            <a:r>
              <a:rPr kumimoji="1" lang="ja-JP" altLang="en-US" sz="1000"/>
              <a:t>この攻撃力の増加は、適正</a:t>
            </a:r>
            <a:r>
              <a:rPr kumimoji="1" lang="en-US" altLang="ja-JP" sz="1000"/>
              <a:t>Lv</a:t>
            </a:r>
            <a:r>
              <a:rPr kumimoji="1" lang="ja-JP" altLang="en-US" sz="1000"/>
              <a:t>のプレイヤーにとっては、致命的なものとなるほどの威力を想定となる。</a:t>
            </a:r>
            <a:endParaRPr kumimoji="1" lang="en-US" altLang="ja-JP" sz="1000"/>
          </a:p>
          <a:p>
            <a:r>
              <a:rPr kumimoji="1" lang="ja-JP" altLang="en-US" sz="1000"/>
              <a:t>激怒となったときの行動がカギとなる。</a:t>
            </a:r>
            <a:endParaRPr kumimoji="1" lang="en-US" altLang="ja-JP" sz="1000"/>
          </a:p>
          <a:p>
            <a:endParaRPr kumimoji="1" lang="en-US" altLang="ja-JP" sz="1000"/>
          </a:p>
          <a:p>
            <a:r>
              <a:rPr kumimoji="1" lang="ja-JP" altLang="en-US" sz="1000"/>
              <a:t>この攻撃の間でプレイヤーは身を守る行動や、相手の攻撃力に耐える行動を行う必要がある。</a:t>
            </a:r>
            <a:endParaRPr kumimoji="1" lang="en-US" altLang="ja-JP" sz="1000"/>
          </a:p>
          <a:p>
            <a:r>
              <a:rPr kumimoji="1" lang="ja-JP" altLang="en-US" sz="1000"/>
              <a:t>プレイヤーがその攻撃に十分耐えうる能力を備えている場合は、反撃のチャンスとなる。</a:t>
            </a:r>
            <a:endParaRPr kumimoji="1" lang="en-US" altLang="ja-JP" sz="1000"/>
          </a:p>
        </p:txBody>
      </p:sp>
      <p:sp>
        <p:nvSpPr>
          <p:cNvPr id="11" name="テキスト ボックス 10">
            <a:extLst>
              <a:ext uri="{FF2B5EF4-FFF2-40B4-BE49-F238E27FC236}">
                <a16:creationId xmlns:a16="http://schemas.microsoft.com/office/drawing/2014/main" id="{2CC4BF0B-411D-4A75-AA25-9BED6183585A}"/>
              </a:ext>
            </a:extLst>
          </p:cNvPr>
          <p:cNvSpPr txBox="1"/>
          <p:nvPr/>
        </p:nvSpPr>
        <p:spPr>
          <a:xfrm>
            <a:off x="1054214" y="3884943"/>
            <a:ext cx="1553630" cy="261610"/>
          </a:xfrm>
          <a:prstGeom prst="rect">
            <a:avLst/>
          </a:prstGeom>
          <a:noFill/>
        </p:spPr>
        <p:txBody>
          <a:bodyPr wrap="none" rtlCol="0">
            <a:spAutoFit/>
          </a:bodyPr>
          <a:lstStyle/>
          <a:p>
            <a:r>
              <a:rPr kumimoji="1" lang="en-US" altLang="ja-JP" sz="1100" b="1"/>
              <a:t>-</a:t>
            </a:r>
            <a:r>
              <a:rPr kumimoji="1" lang="ja-JP" altLang="en-US" sz="1100" b="1"/>
              <a:t> </a:t>
            </a:r>
            <a:r>
              <a:rPr kumimoji="1" lang="en-US" altLang="ja-JP" sz="1100" b="1"/>
              <a:t>TR</a:t>
            </a:r>
            <a:r>
              <a:rPr kumimoji="1" lang="ja-JP" altLang="en-US" sz="1100" b="1"/>
              <a:t>カードによる軽減</a:t>
            </a:r>
            <a:endParaRPr kumimoji="1" lang="en-US" altLang="ja-JP" sz="1100" b="1"/>
          </a:p>
        </p:txBody>
      </p:sp>
      <p:sp>
        <p:nvSpPr>
          <p:cNvPr id="12" name="テキスト ボックス 11">
            <a:extLst>
              <a:ext uri="{FF2B5EF4-FFF2-40B4-BE49-F238E27FC236}">
                <a16:creationId xmlns:a16="http://schemas.microsoft.com/office/drawing/2014/main" id="{1CE3A0B9-6ED3-4077-B71E-11BFF9234592}"/>
              </a:ext>
            </a:extLst>
          </p:cNvPr>
          <p:cNvSpPr txBox="1"/>
          <p:nvPr/>
        </p:nvSpPr>
        <p:spPr>
          <a:xfrm>
            <a:off x="1132513" y="4166118"/>
            <a:ext cx="7242688" cy="400110"/>
          </a:xfrm>
          <a:prstGeom prst="rect">
            <a:avLst/>
          </a:prstGeom>
          <a:noFill/>
        </p:spPr>
        <p:txBody>
          <a:bodyPr wrap="none" rtlCol="0">
            <a:spAutoFit/>
          </a:bodyPr>
          <a:lstStyle/>
          <a:p>
            <a:r>
              <a:rPr kumimoji="1" lang="ja-JP" altLang="en-US" sz="1000"/>
              <a:t>攻撃に基本的には「属性」を持たせることにするため、</a:t>
            </a:r>
            <a:r>
              <a:rPr kumimoji="1" lang="en-US" altLang="ja-JP" sz="1000"/>
              <a:t>TR</a:t>
            </a:r>
            <a:r>
              <a:rPr kumimoji="1" lang="ja-JP" altLang="en-US" sz="1000"/>
              <a:t>カードの変更によりプレイヤーの属性を切り替えたり、</a:t>
            </a:r>
            <a:endParaRPr kumimoji="1" lang="en-US" altLang="ja-JP" sz="1000"/>
          </a:p>
          <a:p>
            <a:r>
              <a:rPr kumimoji="1" lang="ja-JP" altLang="en-US" sz="1000"/>
              <a:t>耐えうるバトル効果に切り替えたり、はたまた防御用の</a:t>
            </a:r>
            <a:r>
              <a:rPr kumimoji="1" lang="en-US" altLang="ja-JP" sz="1000"/>
              <a:t>TR</a:t>
            </a:r>
            <a:r>
              <a:rPr kumimoji="1" lang="ja-JP" altLang="en-US" sz="1000"/>
              <a:t>スキルを発動したりすることで攻撃を軽減しなくてはならない。</a:t>
            </a:r>
            <a:endParaRPr kumimoji="1" lang="en-US" altLang="ja-JP" sz="1000"/>
          </a:p>
        </p:txBody>
      </p:sp>
      <p:sp>
        <p:nvSpPr>
          <p:cNvPr id="13" name="テキスト ボックス 12">
            <a:extLst>
              <a:ext uri="{FF2B5EF4-FFF2-40B4-BE49-F238E27FC236}">
                <a16:creationId xmlns:a16="http://schemas.microsoft.com/office/drawing/2014/main" id="{DE08C7BC-3C73-4A45-BF8F-6642ADA52F2A}"/>
              </a:ext>
            </a:extLst>
          </p:cNvPr>
          <p:cNvSpPr txBox="1"/>
          <p:nvPr/>
        </p:nvSpPr>
        <p:spPr>
          <a:xfrm>
            <a:off x="591845" y="888789"/>
            <a:ext cx="1261884" cy="276999"/>
          </a:xfrm>
          <a:prstGeom prst="rect">
            <a:avLst/>
          </a:prstGeom>
          <a:noFill/>
        </p:spPr>
        <p:txBody>
          <a:bodyPr wrap="none" rtlCol="0">
            <a:spAutoFit/>
          </a:bodyPr>
          <a:lstStyle/>
          <a:p>
            <a:r>
              <a:rPr kumimoji="1" lang="ja-JP" altLang="en-US" sz="1200" b="1"/>
              <a:t>○対応について</a:t>
            </a:r>
            <a:endParaRPr kumimoji="1" lang="ja-JP" altLang="en-US" sz="1200" b="1" dirty="0"/>
          </a:p>
        </p:txBody>
      </p:sp>
      <p:sp>
        <p:nvSpPr>
          <p:cNvPr id="14" name="テキスト ボックス 13">
            <a:extLst>
              <a:ext uri="{FF2B5EF4-FFF2-40B4-BE49-F238E27FC236}">
                <a16:creationId xmlns:a16="http://schemas.microsoft.com/office/drawing/2014/main" id="{75E0E259-9526-4E41-B5B1-CC27D2FD7C55}"/>
              </a:ext>
            </a:extLst>
          </p:cNvPr>
          <p:cNvSpPr txBox="1"/>
          <p:nvPr/>
        </p:nvSpPr>
        <p:spPr>
          <a:xfrm>
            <a:off x="828152" y="1175935"/>
            <a:ext cx="7180171" cy="1015663"/>
          </a:xfrm>
          <a:prstGeom prst="rect">
            <a:avLst/>
          </a:prstGeom>
          <a:noFill/>
        </p:spPr>
        <p:txBody>
          <a:bodyPr wrap="none" rtlCol="0">
            <a:spAutoFit/>
          </a:bodyPr>
          <a:lstStyle/>
          <a:p>
            <a:r>
              <a:rPr kumimoji="1" lang="ja-JP" altLang="en-US" sz="1000"/>
              <a:t>・怪獣激怒中は、攻撃力を</a:t>
            </a:r>
            <a:r>
              <a:rPr kumimoji="1" lang="en-US" altLang="ja-JP" sz="1000"/>
              <a:t>n</a:t>
            </a:r>
            <a:r>
              <a:rPr kumimoji="1" lang="ja-JP" altLang="en-US" sz="1000"/>
              <a:t>倍し、防御力を</a:t>
            </a:r>
            <a:r>
              <a:rPr kumimoji="1" lang="en-US" altLang="ja-JP" sz="1000"/>
              <a:t>1/m</a:t>
            </a:r>
            <a:r>
              <a:rPr kumimoji="1" lang="ja-JP" altLang="en-US" sz="1000"/>
              <a:t>にできるようにする。</a:t>
            </a:r>
            <a:endParaRPr kumimoji="1" lang="en-US" altLang="ja-JP" sz="1000"/>
          </a:p>
          <a:p>
            <a:r>
              <a:rPr kumimoji="1" lang="ja-JP" altLang="en-US" sz="1000"/>
              <a:t>　これらは怪獣によって調整できるようにしておく。</a:t>
            </a:r>
            <a:endParaRPr kumimoji="1" lang="en-US" altLang="ja-JP" sz="1000"/>
          </a:p>
          <a:p>
            <a:endParaRPr kumimoji="1" lang="en-US" altLang="ja-JP" sz="1000"/>
          </a:p>
          <a:p>
            <a:r>
              <a:rPr kumimoji="1" lang="ja-JP" altLang="en-US" sz="1000"/>
              <a:t>・激怒の継続を時間指定にして、時間の最後に専用攻撃（必ず</a:t>
            </a:r>
            <a:r>
              <a:rPr kumimoji="1" lang="en-US" altLang="ja-JP" sz="1000"/>
              <a:t>1</a:t>
            </a:r>
            <a:r>
              <a:rPr kumimoji="1" lang="ja-JP" altLang="en-US" sz="1000"/>
              <a:t>つは用意されているモスギラスでいうレーザー）を放つ。</a:t>
            </a:r>
            <a:endParaRPr kumimoji="1" lang="en-US" altLang="ja-JP" sz="1000"/>
          </a:p>
          <a:p>
            <a:endParaRPr kumimoji="1" lang="en-US" altLang="ja-JP" sz="1000"/>
          </a:p>
          <a:p>
            <a:r>
              <a:rPr kumimoji="1" lang="ja-JP" altLang="en-US" sz="1000"/>
              <a:t>・激怒メーターの溜まり方を修正する。（計算式については相談させてください）</a:t>
            </a:r>
            <a:endParaRPr kumimoji="1" lang="en-US" altLang="ja-JP" sz="1000"/>
          </a:p>
        </p:txBody>
      </p:sp>
      <p:sp>
        <p:nvSpPr>
          <p:cNvPr id="15" name="テキスト ボックス 14">
            <a:extLst>
              <a:ext uri="{FF2B5EF4-FFF2-40B4-BE49-F238E27FC236}">
                <a16:creationId xmlns:a16="http://schemas.microsoft.com/office/drawing/2014/main" id="{B70F41E3-911E-4D6D-A7BB-894A67890AFA}"/>
              </a:ext>
            </a:extLst>
          </p:cNvPr>
          <p:cNvSpPr txBox="1"/>
          <p:nvPr/>
        </p:nvSpPr>
        <p:spPr>
          <a:xfrm>
            <a:off x="769669" y="4620783"/>
            <a:ext cx="1031051" cy="261610"/>
          </a:xfrm>
          <a:prstGeom prst="rect">
            <a:avLst/>
          </a:prstGeom>
          <a:noFill/>
        </p:spPr>
        <p:txBody>
          <a:bodyPr wrap="none" rtlCol="0">
            <a:spAutoFit/>
          </a:bodyPr>
          <a:lstStyle/>
          <a:p>
            <a:r>
              <a:rPr kumimoji="1" lang="ja-JP" altLang="en-US" sz="1100" b="1"/>
              <a:t>・激怒の解除</a:t>
            </a:r>
            <a:endParaRPr kumimoji="1" lang="en-US" altLang="ja-JP" sz="1100" b="1"/>
          </a:p>
        </p:txBody>
      </p:sp>
      <p:sp>
        <p:nvSpPr>
          <p:cNvPr id="16" name="テキスト ボックス 15">
            <a:extLst>
              <a:ext uri="{FF2B5EF4-FFF2-40B4-BE49-F238E27FC236}">
                <a16:creationId xmlns:a16="http://schemas.microsoft.com/office/drawing/2014/main" id="{4423C758-CE15-482F-BD07-210D8EC84A68}"/>
              </a:ext>
            </a:extLst>
          </p:cNvPr>
          <p:cNvSpPr txBox="1"/>
          <p:nvPr/>
        </p:nvSpPr>
        <p:spPr>
          <a:xfrm>
            <a:off x="1033337" y="4901958"/>
            <a:ext cx="4288353" cy="400110"/>
          </a:xfrm>
          <a:prstGeom prst="rect">
            <a:avLst/>
          </a:prstGeom>
          <a:noFill/>
        </p:spPr>
        <p:txBody>
          <a:bodyPr wrap="none" rtlCol="0">
            <a:spAutoFit/>
          </a:bodyPr>
          <a:lstStyle/>
          <a:p>
            <a:r>
              <a:rPr kumimoji="1" lang="ja-JP" altLang="en-US" sz="1000"/>
              <a:t>激怒状態になったあと、基本的には怪獣は</a:t>
            </a:r>
            <a:r>
              <a:rPr kumimoji="1" lang="ja-JP" altLang="en-US" sz="1000" b="1">
                <a:solidFill>
                  <a:srgbClr val="00B050"/>
                </a:solidFill>
              </a:rPr>
              <a:t>一定時間で通常状態</a:t>
            </a:r>
            <a:r>
              <a:rPr kumimoji="1" lang="ja-JP" altLang="en-US" sz="1000"/>
              <a:t>に戻る。</a:t>
            </a:r>
            <a:endParaRPr kumimoji="1" lang="en-US" altLang="ja-JP" sz="1000"/>
          </a:p>
          <a:p>
            <a:r>
              <a:rPr kumimoji="1" lang="ja-JP" altLang="en-US" sz="1000"/>
              <a:t>激怒状態の最後で、必ず専用の攻撃を行うようにする。</a:t>
            </a:r>
            <a:endParaRPr kumimoji="1" lang="en-US" altLang="ja-JP" sz="1000"/>
          </a:p>
        </p:txBody>
      </p:sp>
      <p:sp>
        <p:nvSpPr>
          <p:cNvPr id="17" name="テキスト ボックス 16">
            <a:extLst>
              <a:ext uri="{FF2B5EF4-FFF2-40B4-BE49-F238E27FC236}">
                <a16:creationId xmlns:a16="http://schemas.microsoft.com/office/drawing/2014/main" id="{D777BD33-0628-4B06-9599-C5715506203F}"/>
              </a:ext>
            </a:extLst>
          </p:cNvPr>
          <p:cNvSpPr txBox="1"/>
          <p:nvPr/>
        </p:nvSpPr>
        <p:spPr>
          <a:xfrm>
            <a:off x="1033337" y="5354044"/>
            <a:ext cx="1627369" cy="261610"/>
          </a:xfrm>
          <a:prstGeom prst="rect">
            <a:avLst/>
          </a:prstGeom>
          <a:noFill/>
        </p:spPr>
        <p:txBody>
          <a:bodyPr wrap="none" rtlCol="0">
            <a:spAutoFit/>
          </a:bodyPr>
          <a:lstStyle/>
          <a:p>
            <a:pPr marL="171450" indent="-171450">
              <a:buFontTx/>
              <a:buChar char="-"/>
            </a:pPr>
            <a:r>
              <a:rPr kumimoji="1" lang="ja-JP" altLang="en-US" sz="1100" b="1"/>
              <a:t>「気絶」と「激怒」</a:t>
            </a:r>
            <a:endParaRPr kumimoji="1" lang="en-US" altLang="ja-JP" sz="1100" b="1"/>
          </a:p>
        </p:txBody>
      </p:sp>
      <p:sp>
        <p:nvSpPr>
          <p:cNvPr id="18" name="テキスト ボックス 17">
            <a:extLst>
              <a:ext uri="{FF2B5EF4-FFF2-40B4-BE49-F238E27FC236}">
                <a16:creationId xmlns:a16="http://schemas.microsoft.com/office/drawing/2014/main" id="{33F2340C-3F80-4DE5-BB1A-9132E5D71ABE}"/>
              </a:ext>
            </a:extLst>
          </p:cNvPr>
          <p:cNvSpPr txBox="1"/>
          <p:nvPr/>
        </p:nvSpPr>
        <p:spPr>
          <a:xfrm>
            <a:off x="1174950" y="5630297"/>
            <a:ext cx="4929555" cy="400110"/>
          </a:xfrm>
          <a:prstGeom prst="rect">
            <a:avLst/>
          </a:prstGeom>
          <a:noFill/>
        </p:spPr>
        <p:txBody>
          <a:bodyPr wrap="none" rtlCol="0">
            <a:spAutoFit/>
          </a:bodyPr>
          <a:lstStyle/>
          <a:p>
            <a:r>
              <a:rPr kumimoji="1" lang="ja-JP" altLang="en-US" sz="1000"/>
              <a:t>激怒状態になったあと、後述の気絶となると怒りの時間の経過速度が</a:t>
            </a:r>
            <a:r>
              <a:rPr kumimoji="1" lang="ja-JP" altLang="en-US" sz="1000" b="1">
                <a:solidFill>
                  <a:srgbClr val="00B050"/>
                </a:solidFill>
              </a:rPr>
              <a:t>倍速</a:t>
            </a:r>
            <a:r>
              <a:rPr kumimoji="1" lang="ja-JP" altLang="en-US" sz="1000"/>
              <a:t>となる。</a:t>
            </a:r>
            <a:endParaRPr kumimoji="1" lang="en-US" altLang="ja-JP" sz="1000"/>
          </a:p>
          <a:p>
            <a:r>
              <a:rPr kumimoji="1" lang="ja-JP" altLang="en-US" sz="1000"/>
              <a:t>また、気絶状態の最中に時間が終了した場合は、最後の一撃が発生しない。</a:t>
            </a:r>
            <a:endParaRPr kumimoji="1" lang="en-US" altLang="ja-JP" sz="1000"/>
          </a:p>
        </p:txBody>
      </p:sp>
    </p:spTree>
    <p:extLst>
      <p:ext uri="{BB962C8B-B14F-4D97-AF65-F5344CB8AC3E}">
        <p14:creationId xmlns:p14="http://schemas.microsoft.com/office/powerpoint/2010/main" val="2469355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12CD29C8-E26D-4E3D-94C0-AF91DEC03B25}"/>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FE91E946-F557-4562-B051-4781541BE2E3}"/>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6" name="テキスト ボックス 5">
            <a:extLst>
              <a:ext uri="{FF2B5EF4-FFF2-40B4-BE49-F238E27FC236}">
                <a16:creationId xmlns:a16="http://schemas.microsoft.com/office/drawing/2014/main" id="{2639FC11-EE6D-474D-81F7-640906452B8C}"/>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●キズナ連携と気絶</a:t>
            </a:r>
            <a:endParaRPr kumimoji="1" lang="ja-JP" altLang="en-US" sz="1400" b="1" dirty="0"/>
          </a:p>
        </p:txBody>
      </p:sp>
      <p:sp>
        <p:nvSpPr>
          <p:cNvPr id="7" name="テキスト ボックス 6">
            <a:extLst>
              <a:ext uri="{FF2B5EF4-FFF2-40B4-BE49-F238E27FC236}">
                <a16:creationId xmlns:a16="http://schemas.microsoft.com/office/drawing/2014/main" id="{44DF8DE3-3445-4319-B5EE-ABD59BF4DAB9}"/>
              </a:ext>
            </a:extLst>
          </p:cNvPr>
          <p:cNvSpPr txBox="1"/>
          <p:nvPr/>
        </p:nvSpPr>
        <p:spPr>
          <a:xfrm>
            <a:off x="590037" y="846576"/>
            <a:ext cx="5827236" cy="861774"/>
          </a:xfrm>
          <a:prstGeom prst="rect">
            <a:avLst/>
          </a:prstGeom>
          <a:noFill/>
        </p:spPr>
        <p:txBody>
          <a:bodyPr wrap="none" rtlCol="0">
            <a:spAutoFit/>
          </a:bodyPr>
          <a:lstStyle/>
          <a:p>
            <a:r>
              <a:rPr kumimoji="1" lang="ja-JP" altLang="en-US" sz="1000"/>
              <a:t>キズナ連携は</a:t>
            </a:r>
            <a:r>
              <a:rPr kumimoji="1" lang="en-US" altLang="ja-JP" sz="1000"/>
              <a:t>1st</a:t>
            </a:r>
            <a:r>
              <a:rPr kumimoji="1" lang="ja-JP" altLang="en-US" sz="1000"/>
              <a:t>ではただの強い攻撃の１つであったが、</a:t>
            </a:r>
            <a:endParaRPr kumimoji="1" lang="en-US" altLang="ja-JP" sz="1000"/>
          </a:p>
          <a:p>
            <a:r>
              <a:rPr kumimoji="1" lang="en-US" altLang="ja-JP" sz="1000"/>
              <a:t>TR</a:t>
            </a:r>
            <a:r>
              <a:rPr kumimoji="1" lang="ja-JP" altLang="en-US" sz="1000"/>
              <a:t>カードの攻撃系スキルと差別化するためにも１つ用途をもたすようにする。</a:t>
            </a:r>
            <a:endParaRPr kumimoji="1" lang="en-US" altLang="ja-JP" sz="1000"/>
          </a:p>
          <a:p>
            <a:endParaRPr kumimoji="1" lang="en-US" altLang="ja-JP" sz="1000"/>
          </a:p>
          <a:p>
            <a:r>
              <a:rPr kumimoji="1" lang="ja-JP" altLang="en-US" sz="1000"/>
              <a:t>その前提として、怪獣に「気絶状態」という怪獣が無防備かつ攻撃してこない状態を新たに設け、</a:t>
            </a:r>
            <a:endParaRPr kumimoji="1" lang="en-US" altLang="ja-JP" sz="1000"/>
          </a:p>
          <a:p>
            <a:r>
              <a:rPr kumimoji="1" lang="ja-JP" altLang="en-US" sz="1000"/>
              <a:t>その誘発として利用する。</a:t>
            </a:r>
            <a:endParaRPr kumimoji="1" lang="en-US" altLang="ja-JP" sz="1000"/>
          </a:p>
        </p:txBody>
      </p:sp>
      <p:sp>
        <p:nvSpPr>
          <p:cNvPr id="8" name="テキスト ボックス 7">
            <a:extLst>
              <a:ext uri="{FF2B5EF4-FFF2-40B4-BE49-F238E27FC236}">
                <a16:creationId xmlns:a16="http://schemas.microsoft.com/office/drawing/2014/main" id="{2E866F3D-01F1-4366-8161-A8A3BBC07F85}"/>
              </a:ext>
            </a:extLst>
          </p:cNvPr>
          <p:cNvSpPr txBox="1"/>
          <p:nvPr/>
        </p:nvSpPr>
        <p:spPr>
          <a:xfrm>
            <a:off x="590037" y="1739128"/>
            <a:ext cx="954107" cy="276999"/>
          </a:xfrm>
          <a:prstGeom prst="rect">
            <a:avLst/>
          </a:prstGeom>
          <a:noFill/>
        </p:spPr>
        <p:txBody>
          <a:bodyPr wrap="none" rtlCol="0">
            <a:spAutoFit/>
          </a:bodyPr>
          <a:lstStyle/>
          <a:p>
            <a:r>
              <a:rPr kumimoji="1" lang="ja-JP" altLang="en-US" sz="1200" b="1"/>
              <a:t>○気絶状態</a:t>
            </a:r>
            <a:endParaRPr kumimoji="1" lang="ja-JP" altLang="en-US" sz="1200" b="1" dirty="0"/>
          </a:p>
        </p:txBody>
      </p:sp>
      <p:sp>
        <p:nvSpPr>
          <p:cNvPr id="9" name="テキスト ボックス 8">
            <a:extLst>
              <a:ext uri="{FF2B5EF4-FFF2-40B4-BE49-F238E27FC236}">
                <a16:creationId xmlns:a16="http://schemas.microsoft.com/office/drawing/2014/main" id="{983A027B-724D-417B-B32C-3B067B1BA434}"/>
              </a:ext>
            </a:extLst>
          </p:cNvPr>
          <p:cNvSpPr txBox="1"/>
          <p:nvPr/>
        </p:nvSpPr>
        <p:spPr>
          <a:xfrm>
            <a:off x="708881" y="2046905"/>
            <a:ext cx="2492990" cy="861774"/>
          </a:xfrm>
          <a:prstGeom prst="rect">
            <a:avLst/>
          </a:prstGeom>
          <a:noFill/>
        </p:spPr>
        <p:txBody>
          <a:bodyPr wrap="none" rtlCol="0">
            <a:spAutoFit/>
          </a:bodyPr>
          <a:lstStyle/>
          <a:p>
            <a:r>
              <a:rPr kumimoji="1" lang="ja-JP" altLang="en-US" sz="1000"/>
              <a:t>気絶状態は怪獣に以下の状態を与える。</a:t>
            </a:r>
            <a:endParaRPr kumimoji="1" lang="en-US" altLang="ja-JP" sz="1000"/>
          </a:p>
          <a:p>
            <a:endParaRPr kumimoji="1" lang="en-US" altLang="ja-JP" sz="1000"/>
          </a:p>
          <a:p>
            <a:r>
              <a:rPr kumimoji="1" lang="en-US" altLang="ja-JP" sz="1000"/>
              <a:t>1</a:t>
            </a:r>
            <a:r>
              <a:rPr kumimoji="1" lang="ja-JP" altLang="en-US" sz="1000"/>
              <a:t>．一定時間攻撃しない。</a:t>
            </a:r>
            <a:endParaRPr kumimoji="1" lang="en-US" altLang="ja-JP" sz="1000"/>
          </a:p>
          <a:p>
            <a:endParaRPr kumimoji="1" lang="en-US" altLang="ja-JP" sz="1000"/>
          </a:p>
          <a:p>
            <a:r>
              <a:rPr kumimoji="1" lang="en-US" altLang="ja-JP" sz="1000"/>
              <a:t>2</a:t>
            </a:r>
            <a:r>
              <a:rPr kumimoji="1" lang="ja-JP" altLang="en-US" sz="1000"/>
              <a:t>．一定時間ダメージ増加</a:t>
            </a:r>
            <a:endParaRPr kumimoji="1" lang="en-US" altLang="ja-JP" sz="1000"/>
          </a:p>
        </p:txBody>
      </p:sp>
      <p:sp>
        <p:nvSpPr>
          <p:cNvPr id="10" name="テキスト ボックス 9">
            <a:extLst>
              <a:ext uri="{FF2B5EF4-FFF2-40B4-BE49-F238E27FC236}">
                <a16:creationId xmlns:a16="http://schemas.microsoft.com/office/drawing/2014/main" id="{EE420100-3BC0-436A-8E6D-A0741CD24278}"/>
              </a:ext>
            </a:extLst>
          </p:cNvPr>
          <p:cNvSpPr txBox="1"/>
          <p:nvPr/>
        </p:nvSpPr>
        <p:spPr>
          <a:xfrm>
            <a:off x="590037" y="3019272"/>
            <a:ext cx="1723549" cy="276999"/>
          </a:xfrm>
          <a:prstGeom prst="rect">
            <a:avLst/>
          </a:prstGeom>
          <a:noFill/>
        </p:spPr>
        <p:txBody>
          <a:bodyPr wrap="none" rtlCol="0">
            <a:spAutoFit/>
          </a:bodyPr>
          <a:lstStyle/>
          <a:p>
            <a:r>
              <a:rPr kumimoji="1" lang="ja-JP" altLang="en-US" sz="1200" b="1"/>
              <a:t>○気絶状態にするには</a:t>
            </a:r>
            <a:endParaRPr kumimoji="1" lang="ja-JP" altLang="en-US" sz="1200" b="1" dirty="0"/>
          </a:p>
        </p:txBody>
      </p:sp>
      <p:sp>
        <p:nvSpPr>
          <p:cNvPr id="11" name="テキスト ボックス 10">
            <a:extLst>
              <a:ext uri="{FF2B5EF4-FFF2-40B4-BE49-F238E27FC236}">
                <a16:creationId xmlns:a16="http://schemas.microsoft.com/office/drawing/2014/main" id="{98128607-6676-48F0-9CFD-B6F8962CF327}"/>
              </a:ext>
            </a:extLst>
          </p:cNvPr>
          <p:cNvSpPr txBox="1"/>
          <p:nvPr/>
        </p:nvSpPr>
        <p:spPr>
          <a:xfrm>
            <a:off x="708881" y="3304058"/>
            <a:ext cx="6468437" cy="861774"/>
          </a:xfrm>
          <a:prstGeom prst="rect">
            <a:avLst/>
          </a:prstGeom>
          <a:noFill/>
        </p:spPr>
        <p:txBody>
          <a:bodyPr wrap="none" rtlCol="0">
            <a:spAutoFit/>
          </a:bodyPr>
          <a:lstStyle/>
          <a:p>
            <a:r>
              <a:rPr kumimoji="1" lang="ja-JP" altLang="en-US" sz="1000"/>
              <a:t>怪獣を気絶するには気絶メーターを溜めていき最大にする必要がある。</a:t>
            </a:r>
            <a:endParaRPr kumimoji="1" lang="en-US" altLang="ja-JP" sz="1000"/>
          </a:p>
          <a:p>
            <a:r>
              <a:rPr kumimoji="1" lang="ja-JP" altLang="en-US" sz="1000"/>
              <a:t>気絶メータは通常攻撃で上昇していくが、それとは別にキズナ連携によって大きく上昇させることができる。</a:t>
            </a:r>
            <a:endParaRPr kumimoji="1" lang="en-US" altLang="ja-JP" sz="1000"/>
          </a:p>
          <a:p>
            <a:r>
              <a:rPr kumimoji="1" lang="ja-JP" altLang="en-US" sz="1000"/>
              <a:t>（</a:t>
            </a:r>
            <a:r>
              <a:rPr kumimoji="1" lang="en-US" altLang="ja-JP" sz="1000"/>
              <a:t>TR</a:t>
            </a:r>
            <a:r>
              <a:rPr kumimoji="1" lang="ja-JP" altLang="en-US" sz="1000"/>
              <a:t>スキル、支援兵器キズナ連携自体のダメージでは上昇しない）</a:t>
            </a:r>
            <a:endParaRPr kumimoji="1" lang="en-US" altLang="ja-JP" sz="1000"/>
          </a:p>
          <a:p>
            <a:endParaRPr kumimoji="1" lang="en-US" altLang="ja-JP" sz="1000"/>
          </a:p>
          <a:p>
            <a:r>
              <a:rPr kumimoji="1" lang="ja-JP" altLang="en-US" sz="1000"/>
              <a:t>また、気絶メーターは一旦上昇しても時間経過で徐々に減少していってしまう。</a:t>
            </a:r>
            <a:endParaRPr kumimoji="1" lang="en-US" altLang="ja-JP" sz="1000"/>
          </a:p>
        </p:txBody>
      </p:sp>
      <p:sp>
        <p:nvSpPr>
          <p:cNvPr id="12" name="テキスト ボックス 11">
            <a:extLst>
              <a:ext uri="{FF2B5EF4-FFF2-40B4-BE49-F238E27FC236}">
                <a16:creationId xmlns:a16="http://schemas.microsoft.com/office/drawing/2014/main" id="{156859DC-7CFF-442B-951B-E035AFAA189E}"/>
              </a:ext>
            </a:extLst>
          </p:cNvPr>
          <p:cNvSpPr txBox="1"/>
          <p:nvPr/>
        </p:nvSpPr>
        <p:spPr>
          <a:xfrm>
            <a:off x="699912" y="4923539"/>
            <a:ext cx="1415772" cy="276999"/>
          </a:xfrm>
          <a:prstGeom prst="rect">
            <a:avLst/>
          </a:prstGeom>
          <a:noFill/>
        </p:spPr>
        <p:txBody>
          <a:bodyPr wrap="none" rtlCol="0">
            <a:spAutoFit/>
          </a:bodyPr>
          <a:lstStyle/>
          <a:p>
            <a:r>
              <a:rPr kumimoji="1" lang="ja-JP" altLang="en-US" sz="1200" b="1"/>
              <a:t>・通常攻撃の上昇</a:t>
            </a:r>
            <a:endParaRPr kumimoji="1" lang="ja-JP" altLang="en-US" sz="1200" b="1" dirty="0"/>
          </a:p>
        </p:txBody>
      </p:sp>
      <p:sp>
        <p:nvSpPr>
          <p:cNvPr id="13" name="テキスト ボックス 12">
            <a:extLst>
              <a:ext uri="{FF2B5EF4-FFF2-40B4-BE49-F238E27FC236}">
                <a16:creationId xmlns:a16="http://schemas.microsoft.com/office/drawing/2014/main" id="{D67AEE1A-A649-440C-B2B6-1BCA69173441}"/>
              </a:ext>
            </a:extLst>
          </p:cNvPr>
          <p:cNvSpPr txBox="1"/>
          <p:nvPr/>
        </p:nvSpPr>
        <p:spPr>
          <a:xfrm>
            <a:off x="933985" y="5314747"/>
            <a:ext cx="3284874" cy="246221"/>
          </a:xfrm>
          <a:prstGeom prst="rect">
            <a:avLst/>
          </a:prstGeom>
          <a:noFill/>
        </p:spPr>
        <p:txBody>
          <a:bodyPr wrap="none" rtlCol="0">
            <a:spAutoFit/>
          </a:bodyPr>
          <a:lstStyle/>
          <a:p>
            <a:r>
              <a:rPr kumimoji="1" lang="ja-JP" altLang="en-US" sz="1000" b="1">
                <a:latin typeface="+mn-ea"/>
              </a:rPr>
              <a:t>［上昇値］＝与えたダメージ 弱点ボーナス</a:t>
            </a:r>
            <a:r>
              <a:rPr kumimoji="1" lang="en-US" altLang="ja-JP" sz="1000" b="1">
                <a:latin typeface="+mn-ea"/>
              </a:rPr>
              <a:t>×</a:t>
            </a:r>
            <a:r>
              <a:rPr kumimoji="1" lang="ja-JP" altLang="en-US" sz="1000" b="1">
                <a:latin typeface="+mn-ea"/>
              </a:rPr>
              <a:t>効果係数</a:t>
            </a:r>
            <a:endParaRPr kumimoji="1" lang="en-US" altLang="ja-JP" sz="1000" b="1">
              <a:latin typeface="+mn-ea"/>
            </a:endParaRPr>
          </a:p>
        </p:txBody>
      </p:sp>
      <p:sp>
        <p:nvSpPr>
          <p:cNvPr id="14" name="テキスト ボックス 13">
            <a:extLst>
              <a:ext uri="{FF2B5EF4-FFF2-40B4-BE49-F238E27FC236}">
                <a16:creationId xmlns:a16="http://schemas.microsoft.com/office/drawing/2014/main" id="{6AE7E301-A37A-4A5B-8ADF-146881504B88}"/>
              </a:ext>
            </a:extLst>
          </p:cNvPr>
          <p:cNvSpPr txBox="1"/>
          <p:nvPr/>
        </p:nvSpPr>
        <p:spPr>
          <a:xfrm>
            <a:off x="699912" y="4299416"/>
            <a:ext cx="800219" cy="276999"/>
          </a:xfrm>
          <a:prstGeom prst="rect">
            <a:avLst/>
          </a:prstGeom>
          <a:noFill/>
        </p:spPr>
        <p:txBody>
          <a:bodyPr wrap="none" rtlCol="0">
            <a:spAutoFit/>
          </a:bodyPr>
          <a:lstStyle/>
          <a:p>
            <a:r>
              <a:rPr kumimoji="1" lang="ja-JP" altLang="en-US" sz="1200" b="1"/>
              <a:t>・最大値</a:t>
            </a:r>
            <a:endParaRPr kumimoji="1" lang="ja-JP" altLang="en-US" sz="1200" b="1" dirty="0"/>
          </a:p>
        </p:txBody>
      </p:sp>
      <p:sp>
        <p:nvSpPr>
          <p:cNvPr id="15" name="テキスト ボックス 14">
            <a:extLst>
              <a:ext uri="{FF2B5EF4-FFF2-40B4-BE49-F238E27FC236}">
                <a16:creationId xmlns:a16="http://schemas.microsoft.com/office/drawing/2014/main" id="{5D1793F0-A63C-4F57-BA8A-30DE493FF841}"/>
              </a:ext>
            </a:extLst>
          </p:cNvPr>
          <p:cNvSpPr txBox="1"/>
          <p:nvPr/>
        </p:nvSpPr>
        <p:spPr>
          <a:xfrm>
            <a:off x="933985" y="4602573"/>
            <a:ext cx="1813317" cy="246221"/>
          </a:xfrm>
          <a:prstGeom prst="rect">
            <a:avLst/>
          </a:prstGeom>
          <a:noFill/>
        </p:spPr>
        <p:txBody>
          <a:bodyPr wrap="none" rtlCol="0">
            <a:spAutoFit/>
          </a:bodyPr>
          <a:lstStyle/>
          <a:p>
            <a:r>
              <a:rPr kumimoji="1" lang="en-US" altLang="ja-JP" sz="1000" b="1">
                <a:latin typeface="+mn-ea"/>
              </a:rPr>
              <a:t>1000</a:t>
            </a:r>
            <a:r>
              <a:rPr kumimoji="1" lang="ja-JP" altLang="en-US" sz="1000" b="1">
                <a:latin typeface="+mn-ea"/>
              </a:rPr>
              <a:t>（怪獣によって調整）</a:t>
            </a:r>
            <a:endParaRPr kumimoji="1" lang="en-US" altLang="ja-JP" sz="1000" b="1">
              <a:latin typeface="+mn-ea"/>
            </a:endParaRPr>
          </a:p>
        </p:txBody>
      </p:sp>
      <p:sp>
        <p:nvSpPr>
          <p:cNvPr id="16" name="テキスト ボックス 15">
            <a:extLst>
              <a:ext uri="{FF2B5EF4-FFF2-40B4-BE49-F238E27FC236}">
                <a16:creationId xmlns:a16="http://schemas.microsoft.com/office/drawing/2014/main" id="{5694DE50-27C6-48D3-AA66-CE66389664AD}"/>
              </a:ext>
            </a:extLst>
          </p:cNvPr>
          <p:cNvSpPr txBox="1"/>
          <p:nvPr/>
        </p:nvSpPr>
        <p:spPr>
          <a:xfrm>
            <a:off x="699912" y="5674168"/>
            <a:ext cx="1723549" cy="276999"/>
          </a:xfrm>
          <a:prstGeom prst="rect">
            <a:avLst/>
          </a:prstGeom>
          <a:noFill/>
        </p:spPr>
        <p:txBody>
          <a:bodyPr wrap="none" rtlCol="0">
            <a:spAutoFit/>
          </a:bodyPr>
          <a:lstStyle/>
          <a:p>
            <a:r>
              <a:rPr kumimoji="1" lang="ja-JP" altLang="en-US" sz="1200" b="1"/>
              <a:t>・キズナ連携での上昇</a:t>
            </a:r>
            <a:endParaRPr kumimoji="1" lang="ja-JP" altLang="en-US" sz="1200" b="1" dirty="0"/>
          </a:p>
        </p:txBody>
      </p:sp>
      <p:sp>
        <p:nvSpPr>
          <p:cNvPr id="17" name="テキスト ボックス 16">
            <a:extLst>
              <a:ext uri="{FF2B5EF4-FFF2-40B4-BE49-F238E27FC236}">
                <a16:creationId xmlns:a16="http://schemas.microsoft.com/office/drawing/2014/main" id="{DA618C95-40D0-4AED-8032-8E4E3E4BFA70}"/>
              </a:ext>
            </a:extLst>
          </p:cNvPr>
          <p:cNvSpPr txBox="1"/>
          <p:nvPr/>
        </p:nvSpPr>
        <p:spPr>
          <a:xfrm>
            <a:off x="828152" y="5961640"/>
            <a:ext cx="3903633" cy="246221"/>
          </a:xfrm>
          <a:prstGeom prst="rect">
            <a:avLst/>
          </a:prstGeom>
          <a:noFill/>
        </p:spPr>
        <p:txBody>
          <a:bodyPr wrap="none" rtlCol="0">
            <a:spAutoFit/>
          </a:bodyPr>
          <a:lstStyle/>
          <a:p>
            <a:r>
              <a:rPr kumimoji="1" lang="ja-JP" altLang="en-US" sz="1000"/>
              <a:t>キズナ連携で上昇する値は気絶メーターに対する固定値となる。</a:t>
            </a:r>
            <a:endParaRPr kumimoji="1" lang="en-US" altLang="ja-JP" sz="1000"/>
          </a:p>
        </p:txBody>
      </p:sp>
      <p:graphicFrame>
        <p:nvGraphicFramePr>
          <p:cNvPr id="18" name="表 2">
            <a:extLst>
              <a:ext uri="{FF2B5EF4-FFF2-40B4-BE49-F238E27FC236}">
                <a16:creationId xmlns:a16="http://schemas.microsoft.com/office/drawing/2014/main" id="{4EF5BDE2-1CA4-4165-A053-52B70525CFC5}"/>
              </a:ext>
            </a:extLst>
          </p:cNvPr>
          <p:cNvGraphicFramePr>
            <a:graphicFrameLocks noGrp="1"/>
          </p:cNvGraphicFramePr>
          <p:nvPr>
            <p:extLst>
              <p:ext uri="{D42A27DB-BD31-4B8C-83A1-F6EECF244321}">
                <p14:modId xmlns:p14="http://schemas.microsoft.com/office/powerpoint/2010/main" val="1746622512"/>
              </p:ext>
            </p:extLst>
          </p:nvPr>
        </p:nvGraphicFramePr>
        <p:xfrm>
          <a:off x="4812758" y="5186488"/>
          <a:ext cx="1324610" cy="97536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1501903914"/>
                    </a:ext>
                  </a:extLst>
                </a:gridCol>
                <a:gridCol w="598805">
                  <a:extLst>
                    <a:ext uri="{9D8B030D-6E8A-4147-A177-3AD203B41FA5}">
                      <a16:colId xmlns:a16="http://schemas.microsoft.com/office/drawing/2014/main" val="3077257323"/>
                    </a:ext>
                  </a:extLst>
                </a:gridCol>
              </a:tblGrid>
              <a:tr h="0">
                <a:tc>
                  <a:txBody>
                    <a:bodyPr/>
                    <a:lstStyle/>
                    <a:p>
                      <a:r>
                        <a:rPr kumimoji="1" lang="ja-JP" altLang="en-US" sz="1000"/>
                        <a:t>連携人数</a:t>
                      </a:r>
                    </a:p>
                  </a:txBody>
                  <a:tcPr/>
                </a:tc>
                <a:tc>
                  <a:txBody>
                    <a:bodyPr/>
                    <a:lstStyle/>
                    <a:p>
                      <a:r>
                        <a:rPr kumimoji="1" lang="ja-JP" altLang="en-US" sz="1000"/>
                        <a:t>上昇値</a:t>
                      </a:r>
                    </a:p>
                  </a:txBody>
                  <a:tcPr/>
                </a:tc>
                <a:extLst>
                  <a:ext uri="{0D108BD9-81ED-4DB2-BD59-A6C34878D82A}">
                    <a16:rowId xmlns:a16="http://schemas.microsoft.com/office/drawing/2014/main" val="3365592164"/>
                  </a:ext>
                </a:extLst>
              </a:tr>
              <a:tr h="0">
                <a:tc>
                  <a:txBody>
                    <a:bodyPr/>
                    <a:lstStyle/>
                    <a:p>
                      <a:r>
                        <a:rPr kumimoji="1" lang="en-US" altLang="ja-JP" sz="1000"/>
                        <a:t>2</a:t>
                      </a:r>
                      <a:r>
                        <a:rPr kumimoji="1" lang="ja-JP" altLang="en-US" sz="1000"/>
                        <a:t>人</a:t>
                      </a:r>
                    </a:p>
                  </a:txBody>
                  <a:tcPr/>
                </a:tc>
                <a:tc>
                  <a:txBody>
                    <a:bodyPr/>
                    <a:lstStyle/>
                    <a:p>
                      <a:r>
                        <a:rPr kumimoji="1" lang="en-US" altLang="ja-JP" sz="1000"/>
                        <a:t>20%</a:t>
                      </a:r>
                      <a:endParaRPr kumimoji="1" lang="ja-JP" altLang="en-US" sz="1000"/>
                    </a:p>
                  </a:txBody>
                  <a:tcPr/>
                </a:tc>
                <a:extLst>
                  <a:ext uri="{0D108BD9-81ED-4DB2-BD59-A6C34878D82A}">
                    <a16:rowId xmlns:a16="http://schemas.microsoft.com/office/drawing/2014/main" val="3873774130"/>
                  </a:ext>
                </a:extLst>
              </a:tr>
              <a:tr h="0">
                <a:tc>
                  <a:txBody>
                    <a:bodyPr/>
                    <a:lstStyle/>
                    <a:p>
                      <a:r>
                        <a:rPr kumimoji="1" lang="en-US" altLang="ja-JP" sz="1000"/>
                        <a:t>3</a:t>
                      </a:r>
                      <a:r>
                        <a:rPr kumimoji="1" lang="ja-JP" altLang="en-US" sz="1000"/>
                        <a:t>人</a:t>
                      </a:r>
                    </a:p>
                  </a:txBody>
                  <a:tcPr/>
                </a:tc>
                <a:tc>
                  <a:txBody>
                    <a:bodyPr/>
                    <a:lstStyle/>
                    <a:p>
                      <a:r>
                        <a:rPr kumimoji="1" lang="en-US" altLang="ja-JP" sz="1000"/>
                        <a:t>40%</a:t>
                      </a:r>
                      <a:endParaRPr kumimoji="1" lang="ja-JP" altLang="en-US" sz="1000"/>
                    </a:p>
                  </a:txBody>
                  <a:tcPr/>
                </a:tc>
                <a:extLst>
                  <a:ext uri="{0D108BD9-81ED-4DB2-BD59-A6C34878D82A}">
                    <a16:rowId xmlns:a16="http://schemas.microsoft.com/office/drawing/2014/main" val="2325008873"/>
                  </a:ext>
                </a:extLst>
              </a:tr>
              <a:tr h="0">
                <a:tc>
                  <a:txBody>
                    <a:bodyPr/>
                    <a:lstStyle/>
                    <a:p>
                      <a:r>
                        <a:rPr kumimoji="1" lang="en-US" altLang="ja-JP" sz="1000"/>
                        <a:t>4</a:t>
                      </a:r>
                      <a:r>
                        <a:rPr kumimoji="1" lang="ja-JP" altLang="en-US" sz="1000"/>
                        <a:t>人</a:t>
                      </a:r>
                    </a:p>
                  </a:txBody>
                  <a:tcPr/>
                </a:tc>
                <a:tc>
                  <a:txBody>
                    <a:bodyPr/>
                    <a:lstStyle/>
                    <a:p>
                      <a:r>
                        <a:rPr kumimoji="1" lang="en-US" altLang="ja-JP" sz="1000"/>
                        <a:t>100%</a:t>
                      </a:r>
                      <a:endParaRPr kumimoji="1" lang="ja-JP" altLang="en-US" sz="1000"/>
                    </a:p>
                  </a:txBody>
                  <a:tcPr/>
                </a:tc>
                <a:extLst>
                  <a:ext uri="{0D108BD9-81ED-4DB2-BD59-A6C34878D82A}">
                    <a16:rowId xmlns:a16="http://schemas.microsoft.com/office/drawing/2014/main" val="2766489445"/>
                  </a:ext>
                </a:extLst>
              </a:tr>
            </a:tbl>
          </a:graphicData>
        </a:graphic>
      </p:graphicFrame>
      <p:sp>
        <p:nvSpPr>
          <p:cNvPr id="19" name="テキスト ボックス 18">
            <a:extLst>
              <a:ext uri="{FF2B5EF4-FFF2-40B4-BE49-F238E27FC236}">
                <a16:creationId xmlns:a16="http://schemas.microsoft.com/office/drawing/2014/main" id="{5BD867F8-2C2C-4C49-AD28-4BC3CB9392C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Tree>
    <p:extLst>
      <p:ext uri="{BB962C8B-B14F-4D97-AF65-F5344CB8AC3E}">
        <p14:creationId xmlns:p14="http://schemas.microsoft.com/office/powerpoint/2010/main" val="168009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71B88DD-F12F-4E93-8209-F89D0C51540E}"/>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1A10409-95EA-496F-AFEB-2E27A845EB0E}"/>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6" name="テキスト ボックス 5">
            <a:extLst>
              <a:ext uri="{FF2B5EF4-FFF2-40B4-BE49-F238E27FC236}">
                <a16:creationId xmlns:a16="http://schemas.microsoft.com/office/drawing/2014/main" id="{E7E52D7D-3C6D-4DCD-8F0F-6440987836B5}"/>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1EC6AA95-C56D-41B7-95E0-E99F57CA2BE2}"/>
              </a:ext>
            </a:extLst>
          </p:cNvPr>
          <p:cNvSpPr txBox="1"/>
          <p:nvPr/>
        </p:nvSpPr>
        <p:spPr>
          <a:xfrm>
            <a:off x="769669" y="505369"/>
            <a:ext cx="1877437" cy="276999"/>
          </a:xfrm>
          <a:prstGeom prst="rect">
            <a:avLst/>
          </a:prstGeom>
          <a:noFill/>
        </p:spPr>
        <p:txBody>
          <a:bodyPr wrap="none" rtlCol="0">
            <a:spAutoFit/>
          </a:bodyPr>
          <a:lstStyle/>
          <a:p>
            <a:r>
              <a:rPr kumimoji="1" lang="ja-JP" altLang="en-US" sz="1200" b="1"/>
              <a:t>・</a:t>
            </a:r>
            <a:r>
              <a:rPr kumimoji="1" lang="en-US" altLang="ja-JP" sz="1200" b="1">
                <a:solidFill>
                  <a:schemeClr val="accent2"/>
                </a:solidFill>
              </a:rPr>
              <a:t>【</a:t>
            </a:r>
            <a:r>
              <a:rPr kumimoji="1" lang="ja-JP" altLang="en-US" sz="1200" b="1">
                <a:solidFill>
                  <a:schemeClr val="accent2"/>
                </a:solidFill>
              </a:rPr>
              <a:t>変更</a:t>
            </a:r>
            <a:r>
              <a:rPr kumimoji="1" lang="en-US" altLang="ja-JP" sz="1200" b="1">
                <a:solidFill>
                  <a:schemeClr val="accent2"/>
                </a:solidFill>
              </a:rPr>
              <a:t>】</a:t>
            </a:r>
            <a:r>
              <a:rPr kumimoji="1" lang="ja-JP" altLang="en-US" sz="1200" b="1">
                <a:solidFill>
                  <a:schemeClr val="accent2"/>
                </a:solidFill>
              </a:rPr>
              <a:t>激怒メーター</a:t>
            </a:r>
            <a:endParaRPr kumimoji="1" lang="ja-JP" altLang="en-US" sz="1200" b="1" dirty="0">
              <a:solidFill>
                <a:schemeClr val="accent2"/>
              </a:solidFill>
            </a:endParaRPr>
          </a:p>
        </p:txBody>
      </p:sp>
      <p:sp>
        <p:nvSpPr>
          <p:cNvPr id="8" name="テキスト ボックス 7">
            <a:extLst>
              <a:ext uri="{FF2B5EF4-FFF2-40B4-BE49-F238E27FC236}">
                <a16:creationId xmlns:a16="http://schemas.microsoft.com/office/drawing/2014/main" id="{31E69ACE-E4B5-44B5-81F6-1836B3E99870}"/>
              </a:ext>
            </a:extLst>
          </p:cNvPr>
          <p:cNvSpPr txBox="1"/>
          <p:nvPr/>
        </p:nvSpPr>
        <p:spPr>
          <a:xfrm>
            <a:off x="992708" y="797595"/>
            <a:ext cx="6894836" cy="1477328"/>
          </a:xfrm>
          <a:prstGeom prst="rect">
            <a:avLst/>
          </a:prstGeom>
          <a:noFill/>
        </p:spPr>
        <p:txBody>
          <a:bodyPr wrap="none" rtlCol="0">
            <a:spAutoFit/>
          </a:bodyPr>
          <a:lstStyle/>
          <a:p>
            <a:r>
              <a:rPr kumimoji="1" lang="ja-JP" altLang="en-US" sz="1000">
                <a:latin typeface="+mn-ea"/>
              </a:rPr>
              <a:t>激怒はいままで弱点への攻撃で発生することになっていたが、</a:t>
            </a:r>
            <a:endParaRPr kumimoji="1" lang="en-US" altLang="ja-JP" sz="1000">
              <a:latin typeface="+mn-ea"/>
            </a:endParaRPr>
          </a:p>
          <a:p>
            <a:r>
              <a:rPr kumimoji="1" lang="ja-JP" altLang="en-US" sz="1000">
                <a:latin typeface="+mn-ea"/>
              </a:rPr>
              <a:t>受けたダメージを基に算出された値の蓄積によって発生することにした。</a:t>
            </a:r>
            <a:endParaRPr kumimoji="1" lang="en-US" altLang="ja-JP" sz="1000">
              <a:latin typeface="+mn-ea"/>
            </a:endParaRPr>
          </a:p>
          <a:p>
            <a:endParaRPr kumimoji="1" lang="en-US" altLang="ja-JP" sz="1000">
              <a:latin typeface="+mn-ea"/>
            </a:endParaRPr>
          </a:p>
          <a:p>
            <a:r>
              <a:rPr kumimoji="1" lang="ja-JP" altLang="en-US" sz="1000">
                <a:latin typeface="+mn-ea"/>
              </a:rPr>
              <a:t>大ダメージを与えるほど怒り安く、逆にダメージが小さいと溜まりにくくなる。</a:t>
            </a:r>
            <a:endParaRPr kumimoji="1" lang="en-US" altLang="ja-JP" sz="1000">
              <a:latin typeface="+mn-ea"/>
            </a:endParaRPr>
          </a:p>
          <a:p>
            <a:r>
              <a:rPr kumimoji="1" lang="ja-JP" altLang="en-US" sz="1000" b="1" u="sng">
                <a:solidFill>
                  <a:srgbClr val="00B050"/>
                </a:solidFill>
                <a:latin typeface="+mn-ea"/>
              </a:rPr>
              <a:t>激怒を避けるためには少ないダメージで連射するような武器が有効となる。</a:t>
            </a:r>
            <a:endParaRPr kumimoji="1" lang="en-US" altLang="ja-JP" sz="1000" b="1" u="sng">
              <a:solidFill>
                <a:srgbClr val="00B050"/>
              </a:solidFill>
              <a:latin typeface="+mn-ea"/>
            </a:endParaRPr>
          </a:p>
          <a:p>
            <a:endParaRPr kumimoji="1" lang="en-US" altLang="ja-JP" sz="1000">
              <a:latin typeface="+mn-ea"/>
            </a:endParaRPr>
          </a:p>
          <a:p>
            <a:r>
              <a:rPr kumimoji="1" lang="ja-JP" altLang="en-US" sz="1000">
                <a:latin typeface="+mn-ea"/>
              </a:rPr>
              <a:t>もちろん弱点に向けた攻撃はメーターが溜まりやすくなる。</a:t>
            </a:r>
            <a:endParaRPr kumimoji="1" lang="en-US" altLang="ja-JP" sz="1000">
              <a:latin typeface="+mn-ea"/>
            </a:endParaRPr>
          </a:p>
          <a:p>
            <a:endParaRPr kumimoji="1" lang="en-US" altLang="ja-JP" sz="1000">
              <a:latin typeface="+mn-ea"/>
            </a:endParaRPr>
          </a:p>
          <a:p>
            <a:r>
              <a:rPr kumimoji="1" lang="ja-JP" altLang="en-US" sz="1000">
                <a:latin typeface="+mn-ea"/>
              </a:rPr>
              <a:t>本メーターは通常増加していくだけとなるが、</a:t>
            </a:r>
            <a:r>
              <a:rPr kumimoji="1" lang="en-US" altLang="ja-JP" sz="1000">
                <a:latin typeface="+mn-ea"/>
              </a:rPr>
              <a:t>TR</a:t>
            </a:r>
            <a:r>
              <a:rPr kumimoji="1" lang="ja-JP" altLang="en-US" sz="1000">
                <a:latin typeface="+mn-ea"/>
              </a:rPr>
              <a:t>スキルや武器の結晶効果など特殊条件で下げることも可能な想定。</a:t>
            </a:r>
            <a:endParaRPr kumimoji="1" lang="en-US" altLang="ja-JP" sz="1000">
              <a:latin typeface="+mn-ea"/>
            </a:endParaRPr>
          </a:p>
        </p:txBody>
      </p:sp>
      <p:sp>
        <p:nvSpPr>
          <p:cNvPr id="9" name="テキスト ボックス 8">
            <a:extLst>
              <a:ext uri="{FF2B5EF4-FFF2-40B4-BE49-F238E27FC236}">
                <a16:creationId xmlns:a16="http://schemas.microsoft.com/office/drawing/2014/main" id="{E04D6133-5319-4930-965B-952F219EA276}"/>
              </a:ext>
            </a:extLst>
          </p:cNvPr>
          <p:cNvSpPr txBox="1"/>
          <p:nvPr/>
        </p:nvSpPr>
        <p:spPr>
          <a:xfrm>
            <a:off x="933985" y="2499128"/>
            <a:ext cx="5788764" cy="246221"/>
          </a:xfrm>
          <a:prstGeom prst="rect">
            <a:avLst/>
          </a:prstGeom>
          <a:noFill/>
        </p:spPr>
        <p:txBody>
          <a:bodyPr wrap="none" rtlCol="0">
            <a:spAutoFit/>
          </a:bodyPr>
          <a:lstStyle/>
          <a:p>
            <a:r>
              <a:rPr kumimoji="1" lang="ja-JP" altLang="en-US" sz="1000" b="1">
                <a:latin typeface="+mn-ea"/>
              </a:rPr>
              <a:t>［上昇値］＝与えたダメージ </a:t>
            </a:r>
            <a:r>
              <a:rPr kumimoji="1" lang="en-US" altLang="ja-JP" sz="1000" b="1">
                <a:latin typeface="+mn-ea"/>
              </a:rPr>
              <a:t>×</a:t>
            </a:r>
            <a:r>
              <a:rPr kumimoji="1" lang="ja-JP" altLang="en-US" sz="1000" b="1">
                <a:latin typeface="+mn-ea"/>
              </a:rPr>
              <a:t> ダメージ係数 </a:t>
            </a:r>
            <a:r>
              <a:rPr kumimoji="1" lang="en-US" altLang="ja-JP" sz="1000" b="1">
                <a:latin typeface="+mn-ea"/>
              </a:rPr>
              <a:t>×</a:t>
            </a:r>
            <a:r>
              <a:rPr kumimoji="1" lang="ja-JP" altLang="en-US" sz="1000" b="1">
                <a:latin typeface="+mn-ea"/>
              </a:rPr>
              <a:t> 弱点ペナルティ</a:t>
            </a:r>
            <a:r>
              <a:rPr kumimoji="1" lang="en-US" altLang="ja-JP" sz="1000" b="1">
                <a:latin typeface="+mn-ea"/>
              </a:rPr>
              <a:t>×</a:t>
            </a:r>
            <a:r>
              <a:rPr kumimoji="1" lang="ja-JP" altLang="en-US" sz="1000" b="1">
                <a:latin typeface="+mn-ea"/>
              </a:rPr>
              <a:t>かばい中ペナルティ</a:t>
            </a:r>
            <a:r>
              <a:rPr kumimoji="1" lang="en-US" altLang="ja-JP" sz="1000" b="1">
                <a:latin typeface="+mn-ea"/>
              </a:rPr>
              <a:t>×</a:t>
            </a:r>
            <a:r>
              <a:rPr kumimoji="1" lang="ja-JP" altLang="en-US" sz="1000" b="1">
                <a:latin typeface="+mn-ea"/>
              </a:rPr>
              <a:t>効果係数</a:t>
            </a:r>
            <a:endParaRPr kumimoji="1" lang="en-US" altLang="ja-JP" sz="1000" b="1">
              <a:latin typeface="+mn-ea"/>
            </a:endParaRPr>
          </a:p>
        </p:txBody>
      </p:sp>
      <p:sp>
        <p:nvSpPr>
          <p:cNvPr id="10" name="テキスト ボックス 9">
            <a:extLst>
              <a:ext uri="{FF2B5EF4-FFF2-40B4-BE49-F238E27FC236}">
                <a16:creationId xmlns:a16="http://schemas.microsoft.com/office/drawing/2014/main" id="{F8CE5F22-0E21-4726-AF43-FF37E8C09869}"/>
              </a:ext>
            </a:extLst>
          </p:cNvPr>
          <p:cNvSpPr txBox="1"/>
          <p:nvPr/>
        </p:nvSpPr>
        <p:spPr>
          <a:xfrm>
            <a:off x="2032485" y="2675191"/>
            <a:ext cx="2407641" cy="707886"/>
          </a:xfrm>
          <a:prstGeom prst="rect">
            <a:avLst/>
          </a:prstGeom>
          <a:noFill/>
        </p:spPr>
        <p:txBody>
          <a:bodyPr wrap="square" rtlCol="0">
            <a:spAutoFit/>
          </a:bodyPr>
          <a:lstStyle/>
          <a:p>
            <a:pPr algn="ctr"/>
            <a:r>
              <a:rPr kumimoji="1" lang="ja-JP" altLang="en-US" sz="800"/>
              <a:t>↑</a:t>
            </a:r>
            <a:endParaRPr kumimoji="1" lang="en-US" altLang="ja-JP" sz="800"/>
          </a:p>
          <a:p>
            <a:pPr algn="ctr"/>
            <a:r>
              <a:rPr kumimoji="1" lang="ja-JP" altLang="en-US" sz="800"/>
              <a:t>大ダメージを与えるほど</a:t>
            </a:r>
            <a:endParaRPr kumimoji="1" lang="en-US" altLang="ja-JP" sz="800"/>
          </a:p>
          <a:p>
            <a:pPr algn="ctr"/>
            <a:r>
              <a:rPr kumimoji="1" lang="ja-JP" altLang="en-US" sz="800"/>
              <a:t>ポイントがより増えるように</a:t>
            </a:r>
            <a:endParaRPr kumimoji="1" lang="en-US" altLang="ja-JP" sz="800"/>
          </a:p>
          <a:p>
            <a:pPr algn="ctr"/>
            <a:r>
              <a:rPr kumimoji="1" lang="ja-JP" altLang="en-US" sz="800"/>
              <a:t>したいのだが</a:t>
            </a:r>
            <a:r>
              <a:rPr kumimoji="1" lang="en-US" altLang="ja-JP" sz="800"/>
              <a:t>…</a:t>
            </a:r>
            <a:r>
              <a:rPr kumimoji="1" lang="ja-JP" altLang="en-US" sz="800"/>
              <a:t>。</a:t>
            </a:r>
            <a:endParaRPr kumimoji="1" lang="en-US" altLang="ja-JP" sz="800"/>
          </a:p>
          <a:p>
            <a:pPr algn="ctr"/>
            <a:r>
              <a:rPr kumimoji="1" lang="ja-JP" altLang="en-US" sz="800"/>
              <a:t>いい計算方法ないでしょうか。</a:t>
            </a:r>
          </a:p>
        </p:txBody>
      </p:sp>
      <p:sp>
        <p:nvSpPr>
          <p:cNvPr id="11" name="テキスト ボックス 10">
            <a:extLst>
              <a:ext uri="{FF2B5EF4-FFF2-40B4-BE49-F238E27FC236}">
                <a16:creationId xmlns:a16="http://schemas.microsoft.com/office/drawing/2014/main" id="{57C78B5E-9668-4BD1-886A-F8E666F3C7A9}"/>
              </a:ext>
            </a:extLst>
          </p:cNvPr>
          <p:cNvSpPr txBox="1"/>
          <p:nvPr/>
        </p:nvSpPr>
        <p:spPr>
          <a:xfrm>
            <a:off x="1054214" y="4645309"/>
            <a:ext cx="2258952" cy="261610"/>
          </a:xfrm>
          <a:prstGeom prst="rect">
            <a:avLst/>
          </a:prstGeom>
          <a:noFill/>
        </p:spPr>
        <p:txBody>
          <a:bodyPr wrap="none" rtlCol="0">
            <a:spAutoFit/>
          </a:bodyPr>
          <a:lstStyle/>
          <a:p>
            <a:r>
              <a:rPr kumimoji="1" lang="en-US" altLang="ja-JP" sz="1100" b="1"/>
              <a:t>-</a:t>
            </a:r>
            <a:r>
              <a:rPr kumimoji="1" lang="ja-JP" altLang="en-US" sz="1100" b="1"/>
              <a:t> 直接減少と特殊効果による減少</a:t>
            </a:r>
            <a:endParaRPr kumimoji="1" lang="en-US" altLang="ja-JP" sz="1100" b="1"/>
          </a:p>
        </p:txBody>
      </p:sp>
      <p:sp>
        <p:nvSpPr>
          <p:cNvPr id="12" name="テキスト ボックス 11">
            <a:extLst>
              <a:ext uri="{FF2B5EF4-FFF2-40B4-BE49-F238E27FC236}">
                <a16:creationId xmlns:a16="http://schemas.microsoft.com/office/drawing/2014/main" id="{AD058F3C-08A7-4793-B30E-E8A86182557C}"/>
              </a:ext>
            </a:extLst>
          </p:cNvPr>
          <p:cNvSpPr txBox="1"/>
          <p:nvPr/>
        </p:nvSpPr>
        <p:spPr>
          <a:xfrm>
            <a:off x="1132513" y="4938963"/>
            <a:ext cx="5314275" cy="553998"/>
          </a:xfrm>
          <a:prstGeom prst="rect">
            <a:avLst/>
          </a:prstGeom>
          <a:noFill/>
        </p:spPr>
        <p:txBody>
          <a:bodyPr wrap="none" rtlCol="0">
            <a:spAutoFit/>
          </a:bodyPr>
          <a:lstStyle/>
          <a:p>
            <a:r>
              <a:rPr kumimoji="1" lang="en-US" altLang="ja-JP" sz="1000"/>
              <a:t>TR</a:t>
            </a:r>
            <a:r>
              <a:rPr kumimoji="1" lang="ja-JP" altLang="en-US" sz="1000"/>
              <a:t>スキルにはこの激怒メーターの数値を直接下げる効果の持つものを用意する。</a:t>
            </a:r>
            <a:endParaRPr kumimoji="1" lang="en-US" altLang="ja-JP" sz="1000"/>
          </a:p>
          <a:p>
            <a:endParaRPr kumimoji="1" lang="en-US" altLang="ja-JP" sz="1000"/>
          </a:p>
          <a:p>
            <a:r>
              <a:rPr kumimoji="1" lang="ja-JP" altLang="en-US" sz="1000"/>
              <a:t>また、効果でこの上昇値を減らすものも用意する。これが上式の効果係数に当たる想定。</a:t>
            </a:r>
            <a:endParaRPr kumimoji="1" lang="en-US" altLang="ja-JP" sz="1000"/>
          </a:p>
        </p:txBody>
      </p:sp>
      <p:graphicFrame>
        <p:nvGraphicFramePr>
          <p:cNvPr id="13" name="表 10">
            <a:extLst>
              <a:ext uri="{FF2B5EF4-FFF2-40B4-BE49-F238E27FC236}">
                <a16:creationId xmlns:a16="http://schemas.microsoft.com/office/drawing/2014/main" id="{42BA9063-671F-4941-8077-3A838D3809FB}"/>
              </a:ext>
            </a:extLst>
          </p:cNvPr>
          <p:cNvGraphicFramePr>
            <a:graphicFrameLocks noGrp="1"/>
          </p:cNvGraphicFramePr>
          <p:nvPr>
            <p:extLst>
              <p:ext uri="{D42A27DB-BD31-4B8C-83A1-F6EECF244321}">
                <p14:modId xmlns:p14="http://schemas.microsoft.com/office/powerpoint/2010/main" val="3350003132"/>
              </p:ext>
            </p:extLst>
          </p:nvPr>
        </p:nvGraphicFramePr>
        <p:xfrm>
          <a:off x="1095801" y="3474924"/>
          <a:ext cx="3102610" cy="731520"/>
        </p:xfrm>
        <a:graphic>
          <a:graphicData uri="http://schemas.openxmlformats.org/drawingml/2006/table">
            <a:tbl>
              <a:tblPr firstRow="1" bandRow="1">
                <a:tableStyleId>{5C22544A-7EE6-4342-B048-85BDC9FD1C3A}</a:tableStyleId>
              </a:tblPr>
              <a:tblGrid>
                <a:gridCol w="2249805">
                  <a:extLst>
                    <a:ext uri="{9D8B030D-6E8A-4147-A177-3AD203B41FA5}">
                      <a16:colId xmlns:a16="http://schemas.microsoft.com/office/drawing/2014/main" val="3678218280"/>
                    </a:ext>
                  </a:extLst>
                </a:gridCol>
                <a:gridCol w="852805">
                  <a:extLst>
                    <a:ext uri="{9D8B030D-6E8A-4147-A177-3AD203B41FA5}">
                      <a16:colId xmlns:a16="http://schemas.microsoft.com/office/drawing/2014/main" val="111211451"/>
                    </a:ext>
                  </a:extLst>
                </a:gridCol>
              </a:tblGrid>
              <a:tr h="0">
                <a:tc>
                  <a:txBody>
                    <a:bodyPr/>
                    <a:lstStyle/>
                    <a:p>
                      <a:r>
                        <a:rPr kumimoji="1" lang="ja-JP" altLang="en-US" sz="1000"/>
                        <a:t>状況</a:t>
                      </a:r>
                    </a:p>
                  </a:txBody>
                  <a:tcPr/>
                </a:tc>
                <a:tc>
                  <a:txBody>
                    <a:bodyPr/>
                    <a:lstStyle/>
                    <a:p>
                      <a:r>
                        <a:rPr kumimoji="1" lang="ja-JP" altLang="en-US" sz="1000"/>
                        <a:t>ペナルティ</a:t>
                      </a:r>
                    </a:p>
                  </a:txBody>
                  <a:tcPr/>
                </a:tc>
                <a:extLst>
                  <a:ext uri="{0D108BD9-81ED-4DB2-BD59-A6C34878D82A}">
                    <a16:rowId xmlns:a16="http://schemas.microsoft.com/office/drawing/2014/main" val="4186649772"/>
                  </a:ext>
                </a:extLst>
              </a:tr>
              <a:tr h="0">
                <a:tc>
                  <a:txBody>
                    <a:bodyPr/>
                    <a:lstStyle/>
                    <a:p>
                      <a:r>
                        <a:rPr kumimoji="1" lang="ja-JP" altLang="en-US" sz="1000"/>
                        <a:t>弱点へのダメージ</a:t>
                      </a:r>
                      <a:endParaRPr kumimoji="1" lang="en-US" altLang="ja-JP" sz="1000"/>
                    </a:p>
                  </a:txBody>
                  <a:tcPr/>
                </a:tc>
                <a:tc>
                  <a:txBody>
                    <a:bodyPr/>
                    <a:lstStyle/>
                    <a:p>
                      <a:r>
                        <a:rPr kumimoji="1" lang="en-US" altLang="ja-JP" sz="1000"/>
                        <a:t>×1.5</a:t>
                      </a:r>
                      <a:endParaRPr kumimoji="1" lang="ja-JP" altLang="en-US" sz="1000"/>
                    </a:p>
                  </a:txBody>
                  <a:tcPr/>
                </a:tc>
                <a:extLst>
                  <a:ext uri="{0D108BD9-81ED-4DB2-BD59-A6C34878D82A}">
                    <a16:rowId xmlns:a16="http://schemas.microsoft.com/office/drawing/2014/main" val="2707472512"/>
                  </a:ext>
                </a:extLst>
              </a:tr>
              <a:tr h="0">
                <a:tc>
                  <a:txBody>
                    <a:bodyPr/>
                    <a:lstStyle/>
                    <a:p>
                      <a:r>
                        <a:rPr kumimoji="1" lang="ja-JP" altLang="en-US" sz="1000"/>
                        <a:t>かばい中へガード部位へのダメージ</a:t>
                      </a:r>
                    </a:p>
                  </a:txBody>
                  <a:tcPr/>
                </a:tc>
                <a:tc>
                  <a:txBody>
                    <a:bodyPr/>
                    <a:lstStyle/>
                    <a:p>
                      <a:r>
                        <a:rPr kumimoji="1" lang="en-US" altLang="ja-JP" sz="1000"/>
                        <a:t>×2</a:t>
                      </a:r>
                      <a:endParaRPr kumimoji="1" lang="ja-JP" altLang="en-US" sz="1000"/>
                    </a:p>
                  </a:txBody>
                  <a:tcPr/>
                </a:tc>
                <a:extLst>
                  <a:ext uri="{0D108BD9-81ED-4DB2-BD59-A6C34878D82A}">
                    <a16:rowId xmlns:a16="http://schemas.microsoft.com/office/drawing/2014/main" val="3622586507"/>
                  </a:ext>
                </a:extLst>
              </a:tr>
            </a:tbl>
          </a:graphicData>
        </a:graphic>
      </p:graphicFrame>
      <p:sp>
        <p:nvSpPr>
          <p:cNvPr id="14" name="テキスト ボックス 13">
            <a:extLst>
              <a:ext uri="{FF2B5EF4-FFF2-40B4-BE49-F238E27FC236}">
                <a16:creationId xmlns:a16="http://schemas.microsoft.com/office/drawing/2014/main" id="{86F92B79-3B49-4C3A-8B1B-650193AE6D6F}"/>
              </a:ext>
            </a:extLst>
          </p:cNvPr>
          <p:cNvSpPr txBox="1"/>
          <p:nvPr/>
        </p:nvSpPr>
        <p:spPr>
          <a:xfrm>
            <a:off x="992708" y="4246665"/>
            <a:ext cx="4035105" cy="215444"/>
          </a:xfrm>
          <a:prstGeom prst="rect">
            <a:avLst/>
          </a:prstGeom>
          <a:noFill/>
        </p:spPr>
        <p:txBody>
          <a:bodyPr wrap="square" rtlCol="0">
            <a:spAutoFit/>
          </a:bodyPr>
          <a:lstStyle/>
          <a:p>
            <a:pPr algn="ctr"/>
            <a:r>
              <a:rPr kumimoji="1" lang="en-US" altLang="ja-JP" sz="800"/>
              <a:t>※</a:t>
            </a:r>
            <a:r>
              <a:rPr kumimoji="1" lang="ja-JP" altLang="en-US" sz="800"/>
              <a:t>かばいのペナルティを大きくすることで弱点ばかりの攻撃のリスクを大きくした。</a:t>
            </a:r>
          </a:p>
        </p:txBody>
      </p:sp>
      <p:sp>
        <p:nvSpPr>
          <p:cNvPr id="15" name="四角形: 角を丸くする 14">
            <a:extLst>
              <a:ext uri="{FF2B5EF4-FFF2-40B4-BE49-F238E27FC236}">
                <a16:creationId xmlns:a16="http://schemas.microsoft.com/office/drawing/2014/main" id="{CC8C545F-50BE-43ED-A1B4-0CBF1E01D703}"/>
              </a:ext>
            </a:extLst>
          </p:cNvPr>
          <p:cNvSpPr/>
          <p:nvPr/>
        </p:nvSpPr>
        <p:spPr>
          <a:xfrm>
            <a:off x="769669" y="2328739"/>
            <a:ext cx="6092525" cy="553998"/>
          </a:xfrm>
          <a:prstGeom prst="roundRect">
            <a:avLst/>
          </a:prstGeom>
          <a:solidFill>
            <a:srgbClr val="FF0000">
              <a:alpha val="3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01110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A7B4FDE0-2F9F-4C36-B2D4-3401651A1918}"/>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FCF675E-E966-4AA9-BDA5-EB314146B13C}"/>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6" name="テキスト ボックス 5">
            <a:extLst>
              <a:ext uri="{FF2B5EF4-FFF2-40B4-BE49-F238E27FC236}">
                <a16:creationId xmlns:a16="http://schemas.microsoft.com/office/drawing/2014/main" id="{6D44A245-65A8-456E-A5ED-5C98BFCE80BF}"/>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29F2E921-26F6-4B7A-A02F-9B7C073A3064}"/>
              </a:ext>
            </a:extLst>
          </p:cNvPr>
          <p:cNvSpPr txBox="1"/>
          <p:nvPr/>
        </p:nvSpPr>
        <p:spPr>
          <a:xfrm>
            <a:off x="769669" y="505369"/>
            <a:ext cx="1877437" cy="276999"/>
          </a:xfrm>
          <a:prstGeom prst="rect">
            <a:avLst/>
          </a:prstGeom>
          <a:noFill/>
        </p:spPr>
        <p:txBody>
          <a:bodyPr wrap="none" rtlCol="0">
            <a:spAutoFit/>
          </a:bodyPr>
          <a:lstStyle/>
          <a:p>
            <a:r>
              <a:rPr kumimoji="1" lang="ja-JP" altLang="en-US" sz="1200" b="1"/>
              <a:t>・激怒に関する「効果」</a:t>
            </a:r>
            <a:endParaRPr kumimoji="1" lang="ja-JP" altLang="en-US" sz="1200" b="1" dirty="0"/>
          </a:p>
        </p:txBody>
      </p:sp>
      <p:sp>
        <p:nvSpPr>
          <p:cNvPr id="8" name="テキスト ボックス 7">
            <a:extLst>
              <a:ext uri="{FF2B5EF4-FFF2-40B4-BE49-F238E27FC236}">
                <a16:creationId xmlns:a16="http://schemas.microsoft.com/office/drawing/2014/main" id="{A26DA68B-CCB7-4E24-A0A5-E0B400108EE1}"/>
              </a:ext>
            </a:extLst>
          </p:cNvPr>
          <p:cNvSpPr txBox="1"/>
          <p:nvPr/>
        </p:nvSpPr>
        <p:spPr>
          <a:xfrm>
            <a:off x="992708" y="797595"/>
            <a:ext cx="2877711" cy="246221"/>
          </a:xfrm>
          <a:prstGeom prst="rect">
            <a:avLst/>
          </a:prstGeom>
          <a:noFill/>
        </p:spPr>
        <p:txBody>
          <a:bodyPr wrap="none" rtlCol="0">
            <a:spAutoFit/>
          </a:bodyPr>
          <a:lstStyle/>
          <a:p>
            <a:r>
              <a:rPr kumimoji="1" lang="ja-JP" altLang="en-US" sz="1000">
                <a:latin typeface="+mn-ea"/>
              </a:rPr>
              <a:t>激怒に関連して以下のような効果を用意する。</a:t>
            </a:r>
            <a:endParaRPr kumimoji="1" lang="en-US" altLang="ja-JP" sz="1000">
              <a:latin typeface="+mn-ea"/>
            </a:endParaRPr>
          </a:p>
        </p:txBody>
      </p:sp>
      <p:sp>
        <p:nvSpPr>
          <p:cNvPr id="9" name="テキスト ボックス 8">
            <a:extLst>
              <a:ext uri="{FF2B5EF4-FFF2-40B4-BE49-F238E27FC236}">
                <a16:creationId xmlns:a16="http://schemas.microsoft.com/office/drawing/2014/main" id="{11862EDB-D04F-4972-AEE0-D9A007E89AE2}"/>
              </a:ext>
            </a:extLst>
          </p:cNvPr>
          <p:cNvSpPr txBox="1"/>
          <p:nvPr/>
        </p:nvSpPr>
        <p:spPr>
          <a:xfrm>
            <a:off x="992708" y="1144331"/>
            <a:ext cx="1656223" cy="276999"/>
          </a:xfrm>
          <a:prstGeom prst="rect">
            <a:avLst/>
          </a:prstGeom>
          <a:noFill/>
        </p:spPr>
        <p:txBody>
          <a:bodyPr wrap="none" rtlCol="0">
            <a:spAutoFit/>
          </a:bodyPr>
          <a:lstStyle/>
          <a:p>
            <a:r>
              <a:rPr kumimoji="1" lang="en-US" altLang="ja-JP" sz="1200" b="1"/>
              <a:t>1</a:t>
            </a:r>
            <a:r>
              <a:rPr kumimoji="1" lang="ja-JP" altLang="en-US" sz="1200" b="1"/>
              <a:t>．激怒メーター軽減</a:t>
            </a:r>
            <a:endParaRPr kumimoji="1" lang="ja-JP" altLang="en-US" sz="1200" b="1" dirty="0"/>
          </a:p>
        </p:txBody>
      </p:sp>
      <p:sp>
        <p:nvSpPr>
          <p:cNvPr id="10" name="テキスト ボックス 9">
            <a:extLst>
              <a:ext uri="{FF2B5EF4-FFF2-40B4-BE49-F238E27FC236}">
                <a16:creationId xmlns:a16="http://schemas.microsoft.com/office/drawing/2014/main" id="{46D03A7D-DD98-4F3D-82EA-9EB688EEC207}"/>
              </a:ext>
            </a:extLst>
          </p:cNvPr>
          <p:cNvSpPr txBox="1"/>
          <p:nvPr/>
        </p:nvSpPr>
        <p:spPr>
          <a:xfrm>
            <a:off x="1208250" y="1421330"/>
            <a:ext cx="4544834" cy="400110"/>
          </a:xfrm>
          <a:prstGeom prst="rect">
            <a:avLst/>
          </a:prstGeom>
          <a:noFill/>
        </p:spPr>
        <p:txBody>
          <a:bodyPr wrap="none" rtlCol="0">
            <a:spAutoFit/>
          </a:bodyPr>
          <a:lstStyle/>
          <a:p>
            <a:r>
              <a:rPr kumimoji="1" lang="ja-JP" altLang="en-US" sz="1000">
                <a:latin typeface="+mn-ea"/>
              </a:rPr>
              <a:t>その効果が該当する攻撃に対して、激怒メーターの溜まり方が軽減される。</a:t>
            </a:r>
            <a:endParaRPr kumimoji="1" lang="en-US" altLang="ja-JP" sz="1000">
              <a:latin typeface="+mn-ea"/>
            </a:endParaRPr>
          </a:p>
          <a:p>
            <a:r>
              <a:rPr kumimoji="1" lang="en-US" altLang="ja-JP" sz="1000">
                <a:latin typeface="+mn-ea"/>
              </a:rPr>
              <a:t>1</a:t>
            </a:r>
            <a:r>
              <a:rPr kumimoji="1" lang="ja-JP" altLang="en-US" sz="1000">
                <a:latin typeface="+mn-ea"/>
              </a:rPr>
              <a:t>未満の値で設定され、</a:t>
            </a:r>
            <a:r>
              <a:rPr kumimoji="1" lang="en-US" altLang="ja-JP" sz="1000">
                <a:latin typeface="+mn-ea"/>
              </a:rPr>
              <a:t>P.3</a:t>
            </a:r>
            <a:r>
              <a:rPr kumimoji="1" lang="ja-JP" altLang="en-US" sz="1000">
                <a:latin typeface="+mn-ea"/>
              </a:rPr>
              <a:t>の計算式の効果係数として乗る。</a:t>
            </a:r>
            <a:endParaRPr kumimoji="1" lang="en-US" altLang="ja-JP" sz="1000">
              <a:latin typeface="+mn-ea"/>
            </a:endParaRPr>
          </a:p>
        </p:txBody>
      </p:sp>
      <p:sp>
        <p:nvSpPr>
          <p:cNvPr id="11" name="テキスト ボックス 10">
            <a:extLst>
              <a:ext uri="{FF2B5EF4-FFF2-40B4-BE49-F238E27FC236}">
                <a16:creationId xmlns:a16="http://schemas.microsoft.com/office/drawing/2014/main" id="{63592F39-E30E-4D9C-856C-0AC6C74FC0BD}"/>
              </a:ext>
            </a:extLst>
          </p:cNvPr>
          <p:cNvSpPr txBox="1"/>
          <p:nvPr/>
        </p:nvSpPr>
        <p:spPr>
          <a:xfrm>
            <a:off x="992708" y="1959939"/>
            <a:ext cx="1348446" cy="276999"/>
          </a:xfrm>
          <a:prstGeom prst="rect">
            <a:avLst/>
          </a:prstGeom>
          <a:noFill/>
        </p:spPr>
        <p:txBody>
          <a:bodyPr wrap="none" rtlCol="0">
            <a:spAutoFit/>
          </a:bodyPr>
          <a:lstStyle/>
          <a:p>
            <a:r>
              <a:rPr kumimoji="1" lang="en-US" altLang="ja-JP" sz="1200" b="1"/>
              <a:t>2</a:t>
            </a:r>
            <a:r>
              <a:rPr kumimoji="1" lang="ja-JP" altLang="en-US" sz="1200" b="1"/>
              <a:t>．激怒時間短縮</a:t>
            </a:r>
            <a:endParaRPr kumimoji="1" lang="ja-JP" altLang="en-US" sz="1200" b="1" dirty="0"/>
          </a:p>
        </p:txBody>
      </p:sp>
      <p:sp>
        <p:nvSpPr>
          <p:cNvPr id="12" name="テキスト ボックス 11">
            <a:extLst>
              <a:ext uri="{FF2B5EF4-FFF2-40B4-BE49-F238E27FC236}">
                <a16:creationId xmlns:a16="http://schemas.microsoft.com/office/drawing/2014/main" id="{769E4CBF-0966-48AB-986E-A414D41CE47C}"/>
              </a:ext>
            </a:extLst>
          </p:cNvPr>
          <p:cNvSpPr txBox="1"/>
          <p:nvPr/>
        </p:nvSpPr>
        <p:spPr>
          <a:xfrm>
            <a:off x="1208250" y="2236938"/>
            <a:ext cx="4544834" cy="400110"/>
          </a:xfrm>
          <a:prstGeom prst="rect">
            <a:avLst/>
          </a:prstGeom>
          <a:noFill/>
        </p:spPr>
        <p:txBody>
          <a:bodyPr wrap="none" rtlCol="0">
            <a:spAutoFit/>
          </a:bodyPr>
          <a:lstStyle/>
          <a:p>
            <a:r>
              <a:rPr kumimoji="1" lang="ja-JP" altLang="en-US" sz="1000">
                <a:latin typeface="+mn-ea"/>
              </a:rPr>
              <a:t>その効果が該当する攻撃に対して、激怒メーターの溜まり方が軽減される。</a:t>
            </a:r>
            <a:endParaRPr kumimoji="1" lang="en-US" altLang="ja-JP" sz="1000">
              <a:latin typeface="+mn-ea"/>
            </a:endParaRPr>
          </a:p>
          <a:p>
            <a:r>
              <a:rPr kumimoji="1" lang="en-US" altLang="ja-JP" sz="1000">
                <a:latin typeface="+mn-ea"/>
              </a:rPr>
              <a:t>1</a:t>
            </a:r>
            <a:r>
              <a:rPr kumimoji="1" lang="ja-JP" altLang="en-US" sz="1000">
                <a:latin typeface="+mn-ea"/>
              </a:rPr>
              <a:t>未満の値で設定され、</a:t>
            </a:r>
            <a:r>
              <a:rPr kumimoji="1" lang="en-US" altLang="ja-JP" sz="1000">
                <a:latin typeface="+mn-ea"/>
              </a:rPr>
              <a:t>P.3</a:t>
            </a:r>
            <a:r>
              <a:rPr kumimoji="1" lang="ja-JP" altLang="en-US" sz="1000">
                <a:latin typeface="+mn-ea"/>
              </a:rPr>
              <a:t>の計算式の効果係数として乗る。</a:t>
            </a:r>
            <a:endParaRPr kumimoji="1" lang="en-US" altLang="ja-JP" sz="1000">
              <a:latin typeface="+mn-ea"/>
            </a:endParaRPr>
          </a:p>
        </p:txBody>
      </p:sp>
    </p:spTree>
    <p:extLst>
      <p:ext uri="{BB962C8B-B14F-4D97-AF65-F5344CB8AC3E}">
        <p14:creationId xmlns:p14="http://schemas.microsoft.com/office/powerpoint/2010/main" val="1387600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5CC42F31-3613-420B-8BF3-C3075DCD4BA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C596C3E-4486-421B-B1BD-0EE3A1969829}"/>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6" name="テキスト ボックス 5">
            <a:extLst>
              <a:ext uri="{FF2B5EF4-FFF2-40B4-BE49-F238E27FC236}">
                <a16:creationId xmlns:a16="http://schemas.microsoft.com/office/drawing/2014/main" id="{05A88B84-23C0-4047-A069-43C3B48283F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D0A46510-8EDD-4B9D-BAAA-0C34E441DEDC}"/>
              </a:ext>
            </a:extLst>
          </p:cNvPr>
          <p:cNvSpPr txBox="1"/>
          <p:nvPr/>
        </p:nvSpPr>
        <p:spPr>
          <a:xfrm>
            <a:off x="415419" y="538799"/>
            <a:ext cx="1854995" cy="307777"/>
          </a:xfrm>
          <a:prstGeom prst="rect">
            <a:avLst/>
          </a:prstGeom>
          <a:noFill/>
        </p:spPr>
        <p:txBody>
          <a:bodyPr wrap="none" rtlCol="0">
            <a:spAutoFit/>
          </a:bodyPr>
          <a:lstStyle/>
          <a:p>
            <a:r>
              <a:rPr kumimoji="1" lang="ja-JP" altLang="en-US" sz="1400" b="1"/>
              <a:t>●</a:t>
            </a:r>
            <a:r>
              <a:rPr kumimoji="1" lang="en-US" altLang="ja-JP" sz="1400" b="1"/>
              <a:t>1</a:t>
            </a:r>
            <a:r>
              <a:rPr kumimoji="1" lang="en-US" altLang="ja-JP" sz="1400" b="1" baseline="30000"/>
              <a:t>st</a:t>
            </a:r>
            <a:r>
              <a:rPr kumimoji="1" lang="ja-JP" altLang="en-US" sz="1400" b="1"/>
              <a:t>要望修正対応表</a:t>
            </a:r>
            <a:endParaRPr kumimoji="1" lang="ja-JP" altLang="en-US" sz="1400" b="1" dirty="0"/>
          </a:p>
        </p:txBody>
      </p:sp>
      <p:graphicFrame>
        <p:nvGraphicFramePr>
          <p:cNvPr id="8" name="表 7">
            <a:extLst>
              <a:ext uri="{FF2B5EF4-FFF2-40B4-BE49-F238E27FC236}">
                <a16:creationId xmlns:a16="http://schemas.microsoft.com/office/drawing/2014/main" id="{F3DC944C-2D12-4283-AB9F-85F01050EFFE}"/>
              </a:ext>
            </a:extLst>
          </p:cNvPr>
          <p:cNvGraphicFramePr>
            <a:graphicFrameLocks noGrp="1"/>
          </p:cNvGraphicFramePr>
          <p:nvPr>
            <p:extLst>
              <p:ext uri="{D42A27DB-BD31-4B8C-83A1-F6EECF244321}">
                <p14:modId xmlns:p14="http://schemas.microsoft.com/office/powerpoint/2010/main" val="2649175705"/>
              </p:ext>
            </p:extLst>
          </p:nvPr>
        </p:nvGraphicFramePr>
        <p:xfrm>
          <a:off x="599845" y="969361"/>
          <a:ext cx="3602990" cy="1920240"/>
        </p:xfrm>
        <a:graphic>
          <a:graphicData uri="http://schemas.openxmlformats.org/drawingml/2006/table">
            <a:tbl>
              <a:tblPr firstRow="1" bandRow="1">
                <a:tableStyleId>{5C22544A-7EE6-4342-B048-85BDC9FD1C3A}</a:tableStyleId>
              </a:tblPr>
              <a:tblGrid>
                <a:gridCol w="379730">
                  <a:extLst>
                    <a:ext uri="{9D8B030D-6E8A-4147-A177-3AD203B41FA5}">
                      <a16:colId xmlns:a16="http://schemas.microsoft.com/office/drawing/2014/main" val="2274898723"/>
                    </a:ext>
                  </a:extLst>
                </a:gridCol>
                <a:gridCol w="617855">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en-US" altLang="ja-JP" sz="800"/>
                        <a:t>No.</a:t>
                      </a:r>
                      <a:endParaRPr kumimoji="1" lang="ja-JP" altLang="en-US" sz="800" dirty="0"/>
                    </a:p>
                  </a:txBody>
                  <a:tcPr/>
                </a:tc>
                <a:tc>
                  <a:txBody>
                    <a:bodyPr/>
                    <a:lstStyle/>
                    <a:p>
                      <a:r>
                        <a:rPr kumimoji="1" lang="ja-JP" altLang="en-US" sz="800"/>
                        <a:t>ページ数</a:t>
                      </a:r>
                      <a:endParaRPr kumimoji="1" lang="ja-JP" altLang="en-US" sz="800" dirty="0"/>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a:t>1</a:t>
                      </a:r>
                      <a:endParaRPr kumimoji="1" lang="ja-JP" altLang="en-US" sz="800" dirty="0"/>
                    </a:p>
                  </a:txBody>
                  <a:tcPr/>
                </a:tc>
                <a:tc>
                  <a:txBody>
                    <a:bodyPr/>
                    <a:lstStyle/>
                    <a:p>
                      <a:r>
                        <a:rPr kumimoji="1" lang="en-US" altLang="ja-JP" sz="800"/>
                        <a:t>P.4</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a:t>3</a:t>
                      </a:r>
                      <a:endParaRPr kumimoji="1" lang="ja-JP" altLang="en-US" sz="800" dirty="0"/>
                    </a:p>
                  </a:txBody>
                  <a:tcPr/>
                </a:tc>
                <a:tc>
                  <a:txBody>
                    <a:bodyPr/>
                    <a:lstStyle/>
                    <a:p>
                      <a:r>
                        <a:rPr kumimoji="1" lang="en-US" altLang="ja-JP" sz="800"/>
                        <a:t>P.4</a:t>
                      </a:r>
                      <a:endParaRPr kumimoji="1" lang="ja-JP" altLang="en-US" sz="800" dirty="0"/>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a:t>21</a:t>
                      </a:r>
                      <a:endParaRPr kumimoji="1" lang="ja-JP" altLang="en-US" sz="800" dirty="0"/>
                    </a:p>
                  </a:txBody>
                  <a:tcPr/>
                </a:tc>
                <a:tc>
                  <a:txBody>
                    <a:bodyPr/>
                    <a:lstStyle/>
                    <a:p>
                      <a:r>
                        <a:rPr kumimoji="1" lang="en-US" altLang="ja-JP" sz="800"/>
                        <a:t>P.10</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a:t>22</a:t>
                      </a:r>
                      <a:endParaRPr kumimoji="1" lang="ja-JP" altLang="en-US" sz="800" dirty="0"/>
                    </a:p>
                  </a:txBody>
                  <a:tcPr/>
                </a:tc>
                <a:tc>
                  <a:txBody>
                    <a:bodyPr/>
                    <a:lstStyle/>
                    <a:p>
                      <a:r>
                        <a:rPr kumimoji="1" lang="en-US" altLang="ja-JP" sz="800"/>
                        <a:t>P.10</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a:t>42</a:t>
                      </a:r>
                      <a:endParaRPr kumimoji="1" lang="ja-JP" altLang="en-US" sz="800" dirty="0"/>
                    </a:p>
                  </a:txBody>
                  <a:tcPr/>
                </a:tc>
                <a:tc>
                  <a:txBody>
                    <a:bodyPr/>
                    <a:lstStyle/>
                    <a:p>
                      <a:r>
                        <a:rPr kumimoji="1" lang="en-US" altLang="ja-JP" sz="800"/>
                        <a:t>P.6-7</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589133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A7B4FDE0-2F9F-4C36-B2D4-3401651A1918}"/>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FCF675E-E966-4AA9-BDA5-EB314146B13C}"/>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6" name="テキスト ボックス 5">
            <a:extLst>
              <a:ext uri="{FF2B5EF4-FFF2-40B4-BE49-F238E27FC236}">
                <a16:creationId xmlns:a16="http://schemas.microsoft.com/office/drawing/2014/main" id="{6D44A245-65A8-456E-A5ED-5C98BFCE80BF}"/>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13" name="テキスト ボックス 12">
            <a:extLst>
              <a:ext uri="{FF2B5EF4-FFF2-40B4-BE49-F238E27FC236}">
                <a16:creationId xmlns:a16="http://schemas.microsoft.com/office/drawing/2014/main" id="{DBDB14FD-CB81-4DF5-A858-E687E2578342}"/>
              </a:ext>
            </a:extLst>
          </p:cNvPr>
          <p:cNvSpPr txBox="1"/>
          <p:nvPr/>
        </p:nvSpPr>
        <p:spPr>
          <a:xfrm>
            <a:off x="415419" y="538799"/>
            <a:ext cx="2946640" cy="307777"/>
          </a:xfrm>
          <a:prstGeom prst="rect">
            <a:avLst/>
          </a:prstGeom>
          <a:noFill/>
        </p:spPr>
        <p:txBody>
          <a:bodyPr wrap="none" rtlCol="0">
            <a:spAutoFit/>
          </a:bodyPr>
          <a:lstStyle/>
          <a:p>
            <a:r>
              <a:rPr kumimoji="1" lang="ja-JP" altLang="en-US" sz="1400" b="1"/>
              <a:t>●部位破壊について</a:t>
            </a:r>
            <a:r>
              <a:rPr kumimoji="1" lang="ja-JP" altLang="en-US" sz="1000" b="1">
                <a:solidFill>
                  <a:srgbClr val="FF0000"/>
                </a:solidFill>
              </a:rPr>
              <a:t>（</a:t>
            </a:r>
            <a:r>
              <a:rPr kumimoji="1" lang="en-US" altLang="ja-JP" sz="1000" b="1">
                <a:solidFill>
                  <a:srgbClr val="FF0000"/>
                </a:solidFill>
              </a:rPr>
              <a:t>20200127</a:t>
            </a:r>
            <a:r>
              <a:rPr kumimoji="1" lang="ja-JP" altLang="en-US" sz="1000" b="1">
                <a:solidFill>
                  <a:srgbClr val="FF0000"/>
                </a:solidFill>
              </a:rPr>
              <a:t>追加）</a:t>
            </a:r>
            <a:endParaRPr kumimoji="1" lang="ja-JP" altLang="en-US" sz="1000" b="1" dirty="0">
              <a:solidFill>
                <a:srgbClr val="FF0000"/>
              </a:solidFill>
            </a:endParaRPr>
          </a:p>
        </p:txBody>
      </p:sp>
      <p:sp>
        <p:nvSpPr>
          <p:cNvPr id="14" name="テキスト ボックス 13">
            <a:extLst>
              <a:ext uri="{FF2B5EF4-FFF2-40B4-BE49-F238E27FC236}">
                <a16:creationId xmlns:a16="http://schemas.microsoft.com/office/drawing/2014/main" id="{BC033517-8575-4A01-BA94-F5F6167818C7}"/>
              </a:ext>
            </a:extLst>
          </p:cNvPr>
          <p:cNvSpPr txBox="1"/>
          <p:nvPr/>
        </p:nvSpPr>
        <p:spPr>
          <a:xfrm>
            <a:off x="591845" y="888789"/>
            <a:ext cx="1107996" cy="276999"/>
          </a:xfrm>
          <a:prstGeom prst="rect">
            <a:avLst/>
          </a:prstGeom>
          <a:noFill/>
        </p:spPr>
        <p:txBody>
          <a:bodyPr wrap="none" rtlCol="0">
            <a:spAutoFit/>
          </a:bodyPr>
          <a:lstStyle/>
          <a:p>
            <a:r>
              <a:rPr kumimoji="1" lang="ja-JP" altLang="en-US" sz="1200" b="1">
                <a:latin typeface="+mn-ea"/>
              </a:rPr>
              <a:t>○部位破壊後</a:t>
            </a:r>
            <a:endParaRPr kumimoji="1" lang="ja-JP" altLang="en-US" sz="1200" b="1" dirty="0">
              <a:latin typeface="+mn-ea"/>
            </a:endParaRPr>
          </a:p>
        </p:txBody>
      </p:sp>
      <p:sp>
        <p:nvSpPr>
          <p:cNvPr id="15" name="テキスト ボックス 14">
            <a:extLst>
              <a:ext uri="{FF2B5EF4-FFF2-40B4-BE49-F238E27FC236}">
                <a16:creationId xmlns:a16="http://schemas.microsoft.com/office/drawing/2014/main" id="{EF88F141-BD50-4454-A0E4-7B5F93E07CC6}"/>
              </a:ext>
            </a:extLst>
          </p:cNvPr>
          <p:cNvSpPr txBox="1"/>
          <p:nvPr/>
        </p:nvSpPr>
        <p:spPr>
          <a:xfrm>
            <a:off x="828152" y="1175935"/>
            <a:ext cx="6853158" cy="400110"/>
          </a:xfrm>
          <a:prstGeom prst="rect">
            <a:avLst/>
          </a:prstGeom>
          <a:noFill/>
        </p:spPr>
        <p:txBody>
          <a:bodyPr wrap="none" rtlCol="0">
            <a:spAutoFit/>
          </a:bodyPr>
          <a:lstStyle/>
          <a:p>
            <a:r>
              <a:rPr kumimoji="1" lang="ja-JP" altLang="en-US" sz="1000">
                <a:latin typeface="+mn-ea"/>
              </a:rPr>
              <a:t>部位破壊後、その部位は選択不能となる。</a:t>
            </a:r>
            <a:endParaRPr kumimoji="1" lang="en-US" altLang="ja-JP" sz="1000">
              <a:latin typeface="+mn-ea"/>
            </a:endParaRPr>
          </a:p>
          <a:p>
            <a:r>
              <a:rPr kumimoji="1" lang="ja-JP" altLang="en-US" sz="1000">
                <a:latin typeface="+mn-ea"/>
              </a:rPr>
              <a:t>また、その部分を攻撃していたキャラクターの攻撃部位は、破壊後ランダムで攻撃場所を再抽選し自動で変更する。</a:t>
            </a:r>
            <a:endParaRPr kumimoji="1" lang="en-US" altLang="ja-JP" sz="1000">
              <a:latin typeface="+mn-ea"/>
            </a:endParaRPr>
          </a:p>
        </p:txBody>
      </p:sp>
      <p:sp>
        <p:nvSpPr>
          <p:cNvPr id="16" name="テキスト ボックス 15">
            <a:extLst>
              <a:ext uri="{FF2B5EF4-FFF2-40B4-BE49-F238E27FC236}">
                <a16:creationId xmlns:a16="http://schemas.microsoft.com/office/drawing/2014/main" id="{B480DF38-29EE-4652-AF23-31499EE9AD52}"/>
              </a:ext>
            </a:extLst>
          </p:cNvPr>
          <p:cNvSpPr txBox="1"/>
          <p:nvPr/>
        </p:nvSpPr>
        <p:spPr>
          <a:xfrm>
            <a:off x="591845" y="2642733"/>
            <a:ext cx="1569660" cy="276999"/>
          </a:xfrm>
          <a:prstGeom prst="rect">
            <a:avLst/>
          </a:prstGeom>
          <a:noFill/>
        </p:spPr>
        <p:txBody>
          <a:bodyPr wrap="none" rtlCol="0">
            <a:spAutoFit/>
          </a:bodyPr>
          <a:lstStyle/>
          <a:p>
            <a:r>
              <a:rPr kumimoji="1" lang="ja-JP" altLang="en-US" sz="1200" b="1"/>
              <a:t>○死亡と同時の場合</a:t>
            </a:r>
            <a:endParaRPr kumimoji="1" lang="ja-JP" altLang="en-US" sz="1200" b="1" dirty="0"/>
          </a:p>
        </p:txBody>
      </p:sp>
      <p:sp>
        <p:nvSpPr>
          <p:cNvPr id="17" name="テキスト ボックス 16">
            <a:extLst>
              <a:ext uri="{FF2B5EF4-FFF2-40B4-BE49-F238E27FC236}">
                <a16:creationId xmlns:a16="http://schemas.microsoft.com/office/drawing/2014/main" id="{E47DAD5C-408E-4B7E-9C41-AAABB98324AA}"/>
              </a:ext>
            </a:extLst>
          </p:cNvPr>
          <p:cNvSpPr txBox="1"/>
          <p:nvPr/>
        </p:nvSpPr>
        <p:spPr>
          <a:xfrm>
            <a:off x="828152" y="2929879"/>
            <a:ext cx="5314275" cy="553998"/>
          </a:xfrm>
          <a:prstGeom prst="rect">
            <a:avLst/>
          </a:prstGeom>
          <a:noFill/>
        </p:spPr>
        <p:txBody>
          <a:bodyPr wrap="none" rtlCol="0">
            <a:spAutoFit/>
          </a:bodyPr>
          <a:lstStyle/>
          <a:p>
            <a:r>
              <a:rPr kumimoji="1" lang="ja-JP" altLang="en-US" sz="1000">
                <a:latin typeface="+mn-ea"/>
              </a:rPr>
              <a:t>部位と死亡のタイミングが一致した場合、部位破壊のカットシーンを再生してから</a:t>
            </a:r>
            <a:endParaRPr kumimoji="1" lang="en-US" altLang="ja-JP" sz="1000">
              <a:latin typeface="+mn-ea"/>
            </a:endParaRPr>
          </a:p>
          <a:p>
            <a:r>
              <a:rPr kumimoji="1" lang="ja-JP" altLang="en-US" sz="1000">
                <a:latin typeface="+mn-ea"/>
              </a:rPr>
              <a:t>死亡演出へと展開する。</a:t>
            </a:r>
            <a:endParaRPr kumimoji="1" lang="en-US" altLang="ja-JP" sz="1000">
              <a:latin typeface="+mn-ea"/>
            </a:endParaRPr>
          </a:p>
          <a:p>
            <a:r>
              <a:rPr kumimoji="1" lang="ja-JP" altLang="en-US" sz="1000">
                <a:latin typeface="+mn-ea"/>
              </a:rPr>
              <a:t>これは、部位破壊がミッションの条件になっている場合などにユーザーに通知するため。</a:t>
            </a:r>
            <a:endParaRPr kumimoji="1" lang="en-US" altLang="ja-JP" sz="1000">
              <a:latin typeface="+mn-ea"/>
            </a:endParaRPr>
          </a:p>
        </p:txBody>
      </p:sp>
      <p:sp>
        <p:nvSpPr>
          <p:cNvPr id="20" name="テキスト ボックス 19">
            <a:extLst>
              <a:ext uri="{FF2B5EF4-FFF2-40B4-BE49-F238E27FC236}">
                <a16:creationId xmlns:a16="http://schemas.microsoft.com/office/drawing/2014/main" id="{1993F374-D2D5-411F-BE28-01304B019D74}"/>
              </a:ext>
            </a:extLst>
          </p:cNvPr>
          <p:cNvSpPr txBox="1"/>
          <p:nvPr/>
        </p:nvSpPr>
        <p:spPr>
          <a:xfrm>
            <a:off x="769669" y="1586192"/>
            <a:ext cx="1172116" cy="261610"/>
          </a:xfrm>
          <a:prstGeom prst="rect">
            <a:avLst/>
          </a:prstGeom>
          <a:noFill/>
        </p:spPr>
        <p:txBody>
          <a:bodyPr wrap="none" rtlCol="0">
            <a:spAutoFit/>
          </a:bodyPr>
          <a:lstStyle/>
          <a:p>
            <a:r>
              <a:rPr kumimoji="1" lang="ja-JP" altLang="en-US" sz="1050" b="1"/>
              <a:t>・部位選択画面</a:t>
            </a:r>
            <a:endParaRPr kumimoji="1" lang="ja-JP" altLang="en-US" sz="1050" b="1" dirty="0"/>
          </a:p>
        </p:txBody>
      </p:sp>
      <p:sp>
        <p:nvSpPr>
          <p:cNvPr id="21" name="テキスト ボックス 20">
            <a:extLst>
              <a:ext uri="{FF2B5EF4-FFF2-40B4-BE49-F238E27FC236}">
                <a16:creationId xmlns:a16="http://schemas.microsoft.com/office/drawing/2014/main" id="{23D68910-CF86-4C5C-89E6-2C0DE8000DC1}"/>
              </a:ext>
            </a:extLst>
          </p:cNvPr>
          <p:cNvSpPr txBox="1"/>
          <p:nvPr/>
        </p:nvSpPr>
        <p:spPr>
          <a:xfrm>
            <a:off x="992708" y="1878418"/>
            <a:ext cx="5501827" cy="553998"/>
          </a:xfrm>
          <a:prstGeom prst="rect">
            <a:avLst/>
          </a:prstGeom>
          <a:noFill/>
        </p:spPr>
        <p:txBody>
          <a:bodyPr wrap="none" rtlCol="0">
            <a:spAutoFit/>
          </a:bodyPr>
          <a:lstStyle/>
          <a:p>
            <a:r>
              <a:rPr kumimoji="1" lang="ja-JP" altLang="en-US" sz="1000">
                <a:latin typeface="+mn-ea"/>
              </a:rPr>
              <a:t>上述の通り、破壊後部位選択画面では、選択不能となるが、</a:t>
            </a:r>
            <a:endParaRPr kumimoji="1" lang="en-US" altLang="ja-JP" sz="1000">
              <a:latin typeface="+mn-ea"/>
            </a:endParaRPr>
          </a:p>
          <a:p>
            <a:r>
              <a:rPr kumimoji="1" lang="ja-JP" altLang="en-US" sz="1000">
                <a:latin typeface="+mn-ea"/>
              </a:rPr>
              <a:t>選択項目に「破壊済」アイコンを用意し、さらにそれが選ばれている間は</a:t>
            </a:r>
            <a:r>
              <a:rPr kumimoji="1" lang="en-US" altLang="ja-JP" sz="1000">
                <a:latin typeface="+mn-ea"/>
              </a:rPr>
              <a:t>OK</a:t>
            </a:r>
            <a:r>
              <a:rPr kumimoji="1" lang="ja-JP" altLang="en-US" sz="1000">
                <a:latin typeface="+mn-ea"/>
              </a:rPr>
              <a:t>を暗転させる。</a:t>
            </a:r>
            <a:endParaRPr kumimoji="1" lang="en-US" altLang="ja-JP" sz="1000">
              <a:latin typeface="+mn-ea"/>
            </a:endParaRPr>
          </a:p>
          <a:p>
            <a:r>
              <a:rPr kumimoji="1" lang="ja-JP" altLang="en-US" sz="1000">
                <a:latin typeface="+mn-ea"/>
              </a:rPr>
              <a:t>また、</a:t>
            </a:r>
            <a:r>
              <a:rPr kumimoji="1" lang="en-US" altLang="ja-JP" sz="1000">
                <a:latin typeface="+mn-ea"/>
              </a:rPr>
              <a:t>3D</a:t>
            </a:r>
            <a:r>
              <a:rPr kumimoji="1" lang="ja-JP" altLang="en-US" sz="1000">
                <a:latin typeface="+mn-ea"/>
              </a:rPr>
              <a:t>モデルにおいては選択中の明滅は行われない。</a:t>
            </a:r>
            <a:endParaRPr kumimoji="1" lang="en-US" altLang="ja-JP" sz="1000">
              <a:latin typeface="+mn-ea"/>
            </a:endParaRPr>
          </a:p>
        </p:txBody>
      </p:sp>
      <p:sp>
        <p:nvSpPr>
          <p:cNvPr id="23" name="テキスト ボックス 22">
            <a:extLst>
              <a:ext uri="{FF2B5EF4-FFF2-40B4-BE49-F238E27FC236}">
                <a16:creationId xmlns:a16="http://schemas.microsoft.com/office/drawing/2014/main" id="{134C7A6C-BC0B-4506-ABBF-E0BD24C51FC3}"/>
              </a:ext>
            </a:extLst>
          </p:cNvPr>
          <p:cNvSpPr txBox="1"/>
          <p:nvPr/>
        </p:nvSpPr>
        <p:spPr>
          <a:xfrm>
            <a:off x="591845" y="3632362"/>
            <a:ext cx="2898550" cy="276999"/>
          </a:xfrm>
          <a:prstGeom prst="rect">
            <a:avLst/>
          </a:prstGeom>
          <a:noFill/>
        </p:spPr>
        <p:txBody>
          <a:bodyPr wrap="none" rtlCol="0">
            <a:spAutoFit/>
          </a:bodyPr>
          <a:lstStyle/>
          <a:p>
            <a:r>
              <a:rPr kumimoji="1" lang="ja-JP" altLang="en-US" sz="1200" b="1"/>
              <a:t>○破壊部位等の引継ぎ</a:t>
            </a:r>
            <a:r>
              <a:rPr kumimoji="1" lang="ja-JP" altLang="en-US" sz="1000" b="1">
                <a:solidFill>
                  <a:srgbClr val="FF0000"/>
                </a:solidFill>
              </a:rPr>
              <a:t>（</a:t>
            </a:r>
            <a:r>
              <a:rPr kumimoji="1" lang="en-US" altLang="ja-JP" sz="1000" b="1">
                <a:solidFill>
                  <a:srgbClr val="FF0000"/>
                </a:solidFill>
              </a:rPr>
              <a:t>20200127b</a:t>
            </a:r>
            <a:r>
              <a:rPr kumimoji="1" lang="ja-JP" altLang="en-US" sz="1000" b="1">
                <a:solidFill>
                  <a:srgbClr val="FF0000"/>
                </a:solidFill>
              </a:rPr>
              <a:t>修正）</a:t>
            </a:r>
            <a:endParaRPr kumimoji="1" lang="ja-JP" altLang="en-US" sz="1000" b="1" dirty="0">
              <a:solidFill>
                <a:srgbClr val="FF0000"/>
              </a:solidFill>
            </a:endParaRPr>
          </a:p>
        </p:txBody>
      </p:sp>
      <p:sp>
        <p:nvSpPr>
          <p:cNvPr id="24" name="テキスト ボックス 23">
            <a:extLst>
              <a:ext uri="{FF2B5EF4-FFF2-40B4-BE49-F238E27FC236}">
                <a16:creationId xmlns:a16="http://schemas.microsoft.com/office/drawing/2014/main" id="{B983B6BA-A101-46C4-BE4A-C9362CFCEA4F}"/>
              </a:ext>
            </a:extLst>
          </p:cNvPr>
          <p:cNvSpPr txBox="1"/>
          <p:nvPr/>
        </p:nvSpPr>
        <p:spPr>
          <a:xfrm>
            <a:off x="828152" y="3919508"/>
            <a:ext cx="6724918" cy="1477328"/>
          </a:xfrm>
          <a:prstGeom prst="rect">
            <a:avLst/>
          </a:prstGeom>
          <a:noFill/>
        </p:spPr>
        <p:txBody>
          <a:bodyPr wrap="none" rtlCol="0">
            <a:spAutoFit/>
          </a:bodyPr>
          <a:lstStyle/>
          <a:p>
            <a:r>
              <a:rPr kumimoji="1" lang="ja-JP" altLang="en-US" sz="1000">
                <a:latin typeface="+mn-ea"/>
              </a:rPr>
              <a:t>企画・プログラムの打ち合わせにおいて、以下３点はバトル後引き継がないとした。</a:t>
            </a:r>
            <a:endParaRPr kumimoji="1" lang="en-US" altLang="ja-JP" sz="1000">
              <a:latin typeface="+mn-ea"/>
            </a:endParaRPr>
          </a:p>
          <a:p>
            <a:r>
              <a:rPr kumimoji="1" lang="ja-JP" altLang="en-US" sz="1000">
                <a:latin typeface="+mn-ea"/>
              </a:rPr>
              <a:t>部位破壊に関しては、各クエスト開始時に破壊されているかどうかの設定を基にスタートする。</a:t>
            </a:r>
            <a:endParaRPr kumimoji="1" lang="en-US" altLang="ja-JP" sz="1000">
              <a:latin typeface="+mn-ea"/>
            </a:endParaRPr>
          </a:p>
          <a:p>
            <a:endParaRPr kumimoji="1" lang="en-US" altLang="ja-JP" sz="1000">
              <a:latin typeface="+mn-ea"/>
            </a:endParaRPr>
          </a:p>
          <a:p>
            <a:r>
              <a:rPr kumimoji="1" lang="ja-JP" altLang="en-US" sz="1000">
                <a:latin typeface="+mn-ea"/>
              </a:rPr>
              <a:t>・</a:t>
            </a:r>
            <a:r>
              <a:rPr kumimoji="1" lang="en-US" altLang="ja-JP" sz="1000">
                <a:latin typeface="+mn-ea"/>
              </a:rPr>
              <a:t>HP</a:t>
            </a:r>
          </a:p>
          <a:p>
            <a:r>
              <a:rPr kumimoji="1" lang="ja-JP" altLang="en-US" sz="1000">
                <a:latin typeface="+mn-ea"/>
              </a:rPr>
              <a:t>・部位</a:t>
            </a:r>
            <a:r>
              <a:rPr kumimoji="1" lang="en-US" altLang="ja-JP" sz="1000">
                <a:latin typeface="+mn-ea"/>
              </a:rPr>
              <a:t>HP</a:t>
            </a:r>
          </a:p>
          <a:p>
            <a:r>
              <a:rPr kumimoji="1" lang="ja-JP" altLang="en-US" sz="1000">
                <a:latin typeface="+mn-ea"/>
              </a:rPr>
              <a:t>・部位破壊状態</a:t>
            </a:r>
            <a:endParaRPr kumimoji="1" lang="en-US" altLang="ja-JP" sz="1000">
              <a:latin typeface="+mn-ea"/>
            </a:endParaRPr>
          </a:p>
          <a:p>
            <a:endParaRPr kumimoji="1" lang="en-US" altLang="ja-JP" sz="1000">
              <a:latin typeface="+mn-ea"/>
            </a:endParaRPr>
          </a:p>
          <a:p>
            <a:r>
              <a:rPr kumimoji="1" lang="en-US" altLang="ja-JP" sz="1000">
                <a:latin typeface="+mn-ea"/>
              </a:rPr>
              <a:t>※</a:t>
            </a:r>
            <a:r>
              <a:rPr kumimoji="1" lang="ja-JP" altLang="en-US" sz="1000">
                <a:latin typeface="+mn-ea"/>
              </a:rPr>
              <a:t>部位破壊が引き継がれないため、部位破壊状態でないスタートのクエストより前では部位破壊ができないように</a:t>
            </a:r>
            <a:endParaRPr kumimoji="1" lang="en-US" altLang="ja-JP" sz="1000">
              <a:latin typeface="+mn-ea"/>
            </a:endParaRPr>
          </a:p>
          <a:p>
            <a:r>
              <a:rPr kumimoji="1" lang="ja-JP" altLang="en-US" sz="1000">
                <a:latin typeface="+mn-ea"/>
              </a:rPr>
              <a:t>制限を掛ける必要が想定される。</a:t>
            </a:r>
            <a:endParaRPr kumimoji="1" lang="en-US" altLang="ja-JP" sz="1000">
              <a:latin typeface="+mn-ea"/>
            </a:endParaRPr>
          </a:p>
        </p:txBody>
      </p:sp>
    </p:spTree>
    <p:extLst>
      <p:ext uri="{BB962C8B-B14F-4D97-AF65-F5344CB8AC3E}">
        <p14:creationId xmlns:p14="http://schemas.microsoft.com/office/powerpoint/2010/main" val="1034538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453AEB7-CA5C-4489-91A5-7C2D6992DD6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8710D55-FF04-430B-B46C-27B0DE3F535B}"/>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6" name="テキスト ボックス 5">
            <a:extLst>
              <a:ext uri="{FF2B5EF4-FFF2-40B4-BE49-F238E27FC236}">
                <a16:creationId xmlns:a16="http://schemas.microsoft.com/office/drawing/2014/main" id="{7FAB84D5-8F8D-4640-BA9D-D8F447412A30}"/>
              </a:ext>
            </a:extLst>
          </p:cNvPr>
          <p:cNvSpPr txBox="1"/>
          <p:nvPr/>
        </p:nvSpPr>
        <p:spPr>
          <a:xfrm>
            <a:off x="415419" y="538799"/>
            <a:ext cx="1261884" cy="307777"/>
          </a:xfrm>
          <a:prstGeom prst="rect">
            <a:avLst/>
          </a:prstGeom>
          <a:noFill/>
        </p:spPr>
        <p:txBody>
          <a:bodyPr wrap="none" rtlCol="0">
            <a:spAutoFit/>
          </a:bodyPr>
          <a:lstStyle/>
          <a:p>
            <a:r>
              <a:rPr kumimoji="1" lang="ja-JP" altLang="en-US" sz="1400" b="1"/>
              <a:t>●怪獣</a:t>
            </a:r>
            <a:r>
              <a:rPr kumimoji="1" lang="ja-JP" altLang="en-US" sz="1400" b="1" dirty="0"/>
              <a:t>やられ</a:t>
            </a:r>
            <a:endParaRPr kumimoji="1" lang="ja-JP" altLang="en-US" sz="1400" dirty="0"/>
          </a:p>
        </p:txBody>
      </p:sp>
      <p:sp>
        <p:nvSpPr>
          <p:cNvPr id="7" name="テキスト ボックス 6">
            <a:extLst>
              <a:ext uri="{FF2B5EF4-FFF2-40B4-BE49-F238E27FC236}">
                <a16:creationId xmlns:a16="http://schemas.microsoft.com/office/drawing/2014/main" id="{E163D47B-B026-4C73-A2DB-6C7C646725D4}"/>
              </a:ext>
            </a:extLst>
          </p:cNvPr>
          <p:cNvSpPr txBox="1"/>
          <p:nvPr/>
        </p:nvSpPr>
        <p:spPr>
          <a:xfrm>
            <a:off x="602883" y="862222"/>
            <a:ext cx="3005951" cy="246221"/>
          </a:xfrm>
          <a:prstGeom prst="rect">
            <a:avLst/>
          </a:prstGeom>
          <a:noFill/>
        </p:spPr>
        <p:txBody>
          <a:bodyPr wrap="none" rtlCol="0">
            <a:spAutoFit/>
          </a:bodyPr>
          <a:lstStyle/>
          <a:p>
            <a:r>
              <a:rPr kumimoji="1" lang="ja-JP" altLang="en-US" sz="1000" dirty="0"/>
              <a:t>キャラが発射した攻撃に対してのリアクション。</a:t>
            </a:r>
            <a:endParaRPr kumimoji="1" lang="en-US" altLang="ja-JP" sz="1000" dirty="0"/>
          </a:p>
        </p:txBody>
      </p:sp>
      <p:sp>
        <p:nvSpPr>
          <p:cNvPr id="8" name="テキスト ボックス 7">
            <a:extLst>
              <a:ext uri="{FF2B5EF4-FFF2-40B4-BE49-F238E27FC236}">
                <a16:creationId xmlns:a16="http://schemas.microsoft.com/office/drawing/2014/main" id="{2B95EB1C-715D-477B-9C45-24ACD361FBB2}"/>
              </a:ext>
            </a:extLst>
          </p:cNvPr>
          <p:cNvSpPr txBox="1"/>
          <p:nvPr/>
        </p:nvSpPr>
        <p:spPr>
          <a:xfrm>
            <a:off x="602883" y="1147692"/>
            <a:ext cx="2646878" cy="276999"/>
          </a:xfrm>
          <a:prstGeom prst="rect">
            <a:avLst/>
          </a:prstGeom>
          <a:noFill/>
        </p:spPr>
        <p:txBody>
          <a:bodyPr wrap="none" rtlCol="0">
            <a:spAutoFit/>
          </a:bodyPr>
          <a:lstStyle/>
          <a:p>
            <a:r>
              <a:rPr kumimoji="1" lang="ja-JP" altLang="en-US" sz="1200" b="1" dirty="0"/>
              <a:t>○</a:t>
            </a:r>
            <a:r>
              <a:rPr kumimoji="1" lang="ja-JP" altLang="en-US" sz="1200" b="1"/>
              <a:t>怪獣</a:t>
            </a:r>
            <a:r>
              <a:rPr kumimoji="1" lang="ja-JP" altLang="en-US" sz="1200" b="1" dirty="0"/>
              <a:t>のやられに関するパラメータ</a:t>
            </a:r>
          </a:p>
        </p:txBody>
      </p:sp>
      <p:sp>
        <p:nvSpPr>
          <p:cNvPr id="9" name="テキスト ボックス 8">
            <a:extLst>
              <a:ext uri="{FF2B5EF4-FFF2-40B4-BE49-F238E27FC236}">
                <a16:creationId xmlns:a16="http://schemas.microsoft.com/office/drawing/2014/main" id="{304A2FDB-5979-411D-8AD1-80A07B819CD9}"/>
              </a:ext>
            </a:extLst>
          </p:cNvPr>
          <p:cNvSpPr txBox="1"/>
          <p:nvPr/>
        </p:nvSpPr>
        <p:spPr>
          <a:xfrm>
            <a:off x="686917" y="1438845"/>
            <a:ext cx="3134191" cy="246221"/>
          </a:xfrm>
          <a:prstGeom prst="rect">
            <a:avLst/>
          </a:prstGeom>
          <a:noFill/>
        </p:spPr>
        <p:txBody>
          <a:bodyPr wrap="none" rtlCol="0">
            <a:spAutoFit/>
          </a:bodyPr>
          <a:lstStyle/>
          <a:p>
            <a:r>
              <a:rPr kumimoji="1" lang="ja-JP" altLang="en-US" sz="1000" dirty="0"/>
              <a:t>各武器の攻撃間隔を表すパラメータは以下がある。</a:t>
            </a:r>
          </a:p>
        </p:txBody>
      </p:sp>
      <p:sp>
        <p:nvSpPr>
          <p:cNvPr id="10" name="テキスト ボックス 9">
            <a:extLst>
              <a:ext uri="{FF2B5EF4-FFF2-40B4-BE49-F238E27FC236}">
                <a16:creationId xmlns:a16="http://schemas.microsoft.com/office/drawing/2014/main" id="{CD31F925-0267-44F9-A7FC-162591024812}"/>
              </a:ext>
            </a:extLst>
          </p:cNvPr>
          <p:cNvSpPr txBox="1"/>
          <p:nvPr/>
        </p:nvSpPr>
        <p:spPr>
          <a:xfrm>
            <a:off x="686917" y="3764400"/>
            <a:ext cx="6750566" cy="338554"/>
          </a:xfrm>
          <a:prstGeom prst="rect">
            <a:avLst/>
          </a:prstGeom>
          <a:noFill/>
        </p:spPr>
        <p:txBody>
          <a:bodyPr wrap="none" rtlCol="0">
            <a:spAutoFit/>
          </a:bodyPr>
          <a:lstStyle/>
          <a:p>
            <a:r>
              <a:rPr kumimoji="1" lang="ja-JP" altLang="en-US" sz="800" dirty="0"/>
              <a:t>怪獣の各部位には、被弾場所の座標を設定する（モデルに位置データを仕込む）必要がある。</a:t>
            </a:r>
            <a:endParaRPr kumimoji="1" lang="en-US" altLang="ja-JP" sz="800" dirty="0"/>
          </a:p>
          <a:p>
            <a:r>
              <a:rPr kumimoji="1" lang="ja-JP" altLang="en-US" sz="800" dirty="0"/>
              <a:t>現在狙っている部位の被弾座標を基準として、ヒットタイミングごとにランダムで少し座標をずらした位置にダメージエフェクトを表示する。</a:t>
            </a:r>
            <a:endParaRPr kumimoji="1" lang="en-US" altLang="ja-JP" sz="800" dirty="0"/>
          </a:p>
        </p:txBody>
      </p:sp>
      <p:sp>
        <p:nvSpPr>
          <p:cNvPr id="11" name="テキスト ボックス 10">
            <a:extLst>
              <a:ext uri="{FF2B5EF4-FFF2-40B4-BE49-F238E27FC236}">
                <a16:creationId xmlns:a16="http://schemas.microsoft.com/office/drawing/2014/main" id="{04F5D20A-C0B1-4664-9D82-925FC4A2F1B9}"/>
              </a:ext>
            </a:extLst>
          </p:cNvPr>
          <p:cNvSpPr txBox="1"/>
          <p:nvPr/>
        </p:nvSpPr>
        <p:spPr>
          <a:xfrm>
            <a:off x="602883" y="4220777"/>
            <a:ext cx="3429144" cy="276999"/>
          </a:xfrm>
          <a:prstGeom prst="rect">
            <a:avLst/>
          </a:prstGeom>
          <a:noFill/>
        </p:spPr>
        <p:txBody>
          <a:bodyPr wrap="none" rtlCol="0">
            <a:spAutoFit/>
          </a:bodyPr>
          <a:lstStyle/>
          <a:p>
            <a:r>
              <a:rPr kumimoji="1" lang="ja-JP" altLang="en-US" sz="1200" b="1" dirty="0"/>
              <a:t>○</a:t>
            </a:r>
            <a:r>
              <a:rPr kumimoji="1" lang="ja-JP" altLang="en-US" sz="1200" b="1"/>
              <a:t>怪獣</a:t>
            </a:r>
            <a:r>
              <a:rPr kumimoji="1" lang="ja-JP" altLang="en-US" sz="1200" b="1" dirty="0"/>
              <a:t>のダメージリアクション</a:t>
            </a:r>
            <a:r>
              <a:rPr kumimoji="1" lang="ja-JP" altLang="en-US" sz="1000" b="1" dirty="0">
                <a:solidFill>
                  <a:schemeClr val="bg1">
                    <a:lumMod val="85000"/>
                  </a:schemeClr>
                </a:solidFill>
              </a:rPr>
              <a:t>（</a:t>
            </a:r>
            <a:r>
              <a:rPr kumimoji="1" lang="en-US" altLang="ja-JP" sz="1000" b="1" dirty="0">
                <a:solidFill>
                  <a:schemeClr val="bg1">
                    <a:lumMod val="85000"/>
                  </a:schemeClr>
                </a:solidFill>
              </a:rPr>
              <a:t>20190801</a:t>
            </a:r>
            <a:r>
              <a:rPr kumimoji="1" lang="ja-JP" altLang="en-US" sz="1000" b="1" dirty="0">
                <a:solidFill>
                  <a:schemeClr val="bg1">
                    <a:lumMod val="85000"/>
                  </a:schemeClr>
                </a:solidFill>
              </a:rPr>
              <a:t>修正）</a:t>
            </a:r>
          </a:p>
        </p:txBody>
      </p:sp>
      <p:sp>
        <p:nvSpPr>
          <p:cNvPr id="12" name="テキスト ボックス 11">
            <a:extLst>
              <a:ext uri="{FF2B5EF4-FFF2-40B4-BE49-F238E27FC236}">
                <a16:creationId xmlns:a16="http://schemas.microsoft.com/office/drawing/2014/main" id="{6BF81CB7-3E10-4F2D-915B-DB32269C2A3F}"/>
              </a:ext>
            </a:extLst>
          </p:cNvPr>
          <p:cNvSpPr txBox="1"/>
          <p:nvPr/>
        </p:nvSpPr>
        <p:spPr>
          <a:xfrm>
            <a:off x="686917" y="4553331"/>
            <a:ext cx="4031873" cy="246221"/>
          </a:xfrm>
          <a:prstGeom prst="rect">
            <a:avLst/>
          </a:prstGeom>
          <a:noFill/>
        </p:spPr>
        <p:txBody>
          <a:bodyPr wrap="none" rtlCol="0">
            <a:spAutoFit/>
          </a:bodyPr>
          <a:lstStyle/>
          <a:p>
            <a:r>
              <a:rPr kumimoji="1" lang="ja-JP" altLang="en-US" sz="1000" dirty="0"/>
              <a:t>攻撃が当たった際、怪獣のリアクションは条件によって変化する。</a:t>
            </a:r>
            <a:endParaRPr kumimoji="1" lang="en-US" altLang="ja-JP" sz="1000" dirty="0"/>
          </a:p>
        </p:txBody>
      </p:sp>
      <p:graphicFrame>
        <p:nvGraphicFramePr>
          <p:cNvPr id="13" name="表 12">
            <a:extLst>
              <a:ext uri="{FF2B5EF4-FFF2-40B4-BE49-F238E27FC236}">
                <a16:creationId xmlns:a16="http://schemas.microsoft.com/office/drawing/2014/main" id="{768D54DC-9096-4FF7-BF3A-E2D55861AADA}"/>
              </a:ext>
            </a:extLst>
          </p:cNvPr>
          <p:cNvGraphicFramePr>
            <a:graphicFrameLocks noGrp="1"/>
          </p:cNvGraphicFramePr>
          <p:nvPr>
            <p:extLst>
              <p:ext uri="{D42A27DB-BD31-4B8C-83A1-F6EECF244321}">
                <p14:modId xmlns:p14="http://schemas.microsoft.com/office/powerpoint/2010/main" val="2177637315"/>
              </p:ext>
            </p:extLst>
          </p:nvPr>
        </p:nvGraphicFramePr>
        <p:xfrm>
          <a:off x="716281" y="1709624"/>
          <a:ext cx="4182110" cy="1981200"/>
        </p:xfrm>
        <a:graphic>
          <a:graphicData uri="http://schemas.openxmlformats.org/drawingml/2006/table">
            <a:tbl>
              <a:tblPr firstRow="1" bandRow="1">
                <a:tableStyleId>{5C22544A-7EE6-4342-B048-85BDC9FD1C3A}</a:tableStyleId>
              </a:tblPr>
              <a:tblGrid>
                <a:gridCol w="1125855">
                  <a:extLst>
                    <a:ext uri="{9D8B030D-6E8A-4147-A177-3AD203B41FA5}">
                      <a16:colId xmlns:a16="http://schemas.microsoft.com/office/drawing/2014/main" val="2274898723"/>
                    </a:ext>
                  </a:extLst>
                </a:gridCol>
                <a:gridCol w="3056255">
                  <a:extLst>
                    <a:ext uri="{9D8B030D-6E8A-4147-A177-3AD203B41FA5}">
                      <a16:colId xmlns:a16="http://schemas.microsoft.com/office/drawing/2014/main" val="3224386025"/>
                    </a:ext>
                  </a:extLst>
                </a:gridCol>
              </a:tblGrid>
              <a:tr h="0">
                <a:tc>
                  <a:txBody>
                    <a:bodyPr/>
                    <a:lstStyle/>
                    <a:p>
                      <a:r>
                        <a:rPr kumimoji="1" lang="ja-JP" altLang="en-US" sz="800" dirty="0"/>
                        <a:t>パラメータ</a:t>
                      </a:r>
                    </a:p>
                  </a:txBody>
                  <a:tcPr/>
                </a:tc>
                <a:tc>
                  <a:txBody>
                    <a:bodyPr/>
                    <a:lstStyle/>
                    <a:p>
                      <a:r>
                        <a:rPr kumimoji="1" lang="ja-JP" altLang="en-US" sz="800" dirty="0"/>
                        <a:t>内容</a:t>
                      </a:r>
                    </a:p>
                  </a:txBody>
                  <a:tcPr/>
                </a:tc>
                <a:extLst>
                  <a:ext uri="{0D108BD9-81ED-4DB2-BD59-A6C34878D82A}">
                    <a16:rowId xmlns:a16="http://schemas.microsoft.com/office/drawing/2014/main" val="4185926113"/>
                  </a:ext>
                </a:extLst>
              </a:tr>
              <a:tr h="211158">
                <a:tc>
                  <a:txBody>
                    <a:bodyPr/>
                    <a:lstStyle/>
                    <a:p>
                      <a:r>
                        <a:rPr kumimoji="1" lang="ja-JP" altLang="en-US" sz="800" dirty="0"/>
                        <a:t>部位</a:t>
                      </a:r>
                    </a:p>
                  </a:txBody>
                  <a:tcPr/>
                </a:tc>
                <a:tc>
                  <a:txBody>
                    <a:bodyPr/>
                    <a:lstStyle/>
                    <a:p>
                      <a:r>
                        <a:rPr kumimoji="1" lang="ja-JP" altLang="en-US" sz="800" dirty="0"/>
                        <a:t>その怪獣が持つ部位の分類。怪獣により数、位置ともに個別。</a:t>
                      </a:r>
                      <a:endParaRPr kumimoji="1" lang="en-US" altLang="ja-JP" sz="800" dirty="0"/>
                    </a:p>
                    <a:p>
                      <a:r>
                        <a:rPr kumimoji="1" lang="ja-JP" altLang="en-US" sz="800" dirty="0"/>
                        <a:t>指定方法はプログラマ・</a:t>
                      </a:r>
                      <a:r>
                        <a:rPr kumimoji="1" lang="en-US" altLang="ja-JP" sz="800" dirty="0"/>
                        <a:t>3D</a:t>
                      </a:r>
                      <a:r>
                        <a:rPr kumimoji="1" lang="ja-JP" altLang="en-US" sz="800" dirty="0"/>
                        <a:t>モデラと要相談</a:t>
                      </a:r>
                      <a:endParaRPr kumimoji="1" lang="en-US" altLang="ja-JP" sz="800" dirty="0"/>
                    </a:p>
                  </a:txBody>
                  <a:tcPr/>
                </a:tc>
                <a:extLst>
                  <a:ext uri="{0D108BD9-81ED-4DB2-BD59-A6C34878D82A}">
                    <a16:rowId xmlns:a16="http://schemas.microsoft.com/office/drawing/2014/main" val="4167916527"/>
                  </a:ext>
                </a:extLst>
              </a:tr>
              <a:tr h="168033">
                <a:tc>
                  <a:txBody>
                    <a:bodyPr/>
                    <a:lstStyle/>
                    <a:p>
                      <a:r>
                        <a:rPr kumimoji="1" lang="ja-JP" altLang="en-US" sz="800" dirty="0"/>
                        <a:t>各部位防御係数</a:t>
                      </a:r>
                    </a:p>
                  </a:txBody>
                  <a:tcPr/>
                </a:tc>
                <a:tc>
                  <a:txBody>
                    <a:bodyPr/>
                    <a:lstStyle/>
                    <a:p>
                      <a:r>
                        <a:rPr kumimoji="1" lang="ja-JP" altLang="en-US" sz="800" dirty="0"/>
                        <a:t>部位の硬さ。ダメージ計算のときに</a:t>
                      </a:r>
                      <a:endParaRPr kumimoji="1" lang="en-US" altLang="ja-JP" sz="800" dirty="0"/>
                    </a:p>
                  </a:txBody>
                  <a:tcPr/>
                </a:tc>
                <a:extLst>
                  <a:ext uri="{0D108BD9-81ED-4DB2-BD59-A6C34878D82A}">
                    <a16:rowId xmlns:a16="http://schemas.microsoft.com/office/drawing/2014/main" val="224538453"/>
                  </a:ext>
                </a:extLst>
              </a:tr>
              <a:tr h="0">
                <a:tc>
                  <a:txBody>
                    <a:bodyPr/>
                    <a:lstStyle/>
                    <a:p>
                      <a:r>
                        <a:rPr kumimoji="1" lang="ja-JP" altLang="en-US" sz="800" dirty="0"/>
                        <a:t>各部位ダメージ</a:t>
                      </a:r>
                    </a:p>
                  </a:txBody>
                  <a:tcPr/>
                </a:tc>
                <a:tc>
                  <a:txBody>
                    <a:bodyPr/>
                    <a:lstStyle/>
                    <a:p>
                      <a:r>
                        <a:rPr kumimoji="1" lang="ja-JP" altLang="en-US" sz="800" dirty="0"/>
                        <a:t>各部位が食らったダメージの蓄積。</a:t>
                      </a:r>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ja-JP" altLang="en-US" sz="800" dirty="0"/>
                        <a:t>部位破壊ダメージ値</a:t>
                      </a:r>
                    </a:p>
                  </a:txBody>
                  <a:tcPr/>
                </a:tc>
                <a:tc>
                  <a:txBody>
                    <a:bodyPr/>
                    <a:lstStyle/>
                    <a:p>
                      <a:r>
                        <a:rPr kumimoji="1" lang="ja-JP" altLang="en-US" sz="800" dirty="0"/>
                        <a:t>破壊可能な部位に設定された数値。</a:t>
                      </a:r>
                      <a:endParaRPr kumimoji="1" lang="en-US" altLang="ja-JP" sz="800" dirty="0"/>
                    </a:p>
                    <a:p>
                      <a:r>
                        <a:rPr kumimoji="1" lang="ja-JP" altLang="en-US" sz="800" dirty="0"/>
                        <a:t>これに設定された数値に↑の部位ダメージが達すると破壊となる。</a:t>
                      </a:r>
                      <a:endParaRPr kumimoji="1" lang="en-US" altLang="ja-JP" sz="800" dirty="0"/>
                    </a:p>
                    <a:p>
                      <a:r>
                        <a:rPr kumimoji="1" lang="ja-JP" altLang="en-US" sz="800" dirty="0"/>
                        <a:t>破壊できない場合は</a:t>
                      </a:r>
                      <a:r>
                        <a:rPr kumimoji="1" lang="en-US" altLang="ja-JP" sz="800" dirty="0"/>
                        <a:t>-1</a:t>
                      </a:r>
                      <a:r>
                        <a:rPr kumimoji="1" lang="ja-JP" altLang="en-US" sz="800" dirty="0"/>
                        <a:t>。</a:t>
                      </a:r>
                      <a:endParaRPr kumimoji="1" lang="en-US" altLang="ja-JP" sz="800" dirty="0"/>
                    </a:p>
                  </a:txBody>
                  <a:tcPr/>
                </a:tc>
                <a:extLst>
                  <a:ext uri="{0D108BD9-81ED-4DB2-BD59-A6C34878D82A}">
                    <a16:rowId xmlns:a16="http://schemas.microsoft.com/office/drawing/2014/main" val="174232745"/>
                  </a:ext>
                </a:extLst>
              </a:tr>
              <a:tr h="0">
                <a:tc>
                  <a:txBody>
                    <a:bodyPr/>
                    <a:lstStyle/>
                    <a:p>
                      <a:r>
                        <a:rPr kumimoji="1" lang="ja-JP" altLang="en-US" sz="800" dirty="0"/>
                        <a:t>各部位弱点判定</a:t>
                      </a:r>
                    </a:p>
                  </a:txBody>
                  <a:tcPr/>
                </a:tc>
                <a:tc>
                  <a:txBody>
                    <a:bodyPr/>
                    <a:lstStyle/>
                    <a:p>
                      <a:r>
                        <a:rPr kumimoji="1" lang="en-US" altLang="ja-JP" sz="800" dirty="0"/>
                        <a:t>0</a:t>
                      </a:r>
                      <a:r>
                        <a:rPr kumimoji="1" lang="ja-JP" altLang="en-US" sz="800" dirty="0"/>
                        <a:t>：普通　</a:t>
                      </a:r>
                      <a:r>
                        <a:rPr kumimoji="1" lang="en-US" altLang="ja-JP" sz="800" dirty="0"/>
                        <a:t>1</a:t>
                      </a:r>
                      <a:r>
                        <a:rPr kumimoji="1" lang="ja-JP" altLang="en-US" sz="800" dirty="0"/>
                        <a:t>：弱点</a:t>
                      </a:r>
                      <a:endParaRPr kumimoji="1" lang="en-US" altLang="ja-JP" sz="800" dirty="0"/>
                    </a:p>
                  </a:txBody>
                  <a:tcPr/>
                </a:tc>
                <a:extLst>
                  <a:ext uri="{0D108BD9-81ED-4DB2-BD59-A6C34878D82A}">
                    <a16:rowId xmlns:a16="http://schemas.microsoft.com/office/drawing/2014/main" val="4125890790"/>
                  </a:ext>
                </a:extLst>
              </a:tr>
              <a:tr h="0">
                <a:tc>
                  <a:txBody>
                    <a:bodyPr/>
                    <a:lstStyle/>
                    <a:p>
                      <a:r>
                        <a:rPr kumimoji="1" lang="en-US" altLang="ja-JP" sz="800" dirty="0"/>
                        <a:t>HP</a:t>
                      </a:r>
                      <a:endParaRPr kumimoji="1" lang="ja-JP" altLang="en-US" sz="800" dirty="0"/>
                    </a:p>
                  </a:txBody>
                  <a:tcPr/>
                </a:tc>
                <a:tc>
                  <a:txBody>
                    <a:bodyPr/>
                    <a:lstStyle/>
                    <a:p>
                      <a:r>
                        <a:rPr kumimoji="1" lang="ja-JP" altLang="en-US" sz="800" dirty="0"/>
                        <a:t>怪獣の総</a:t>
                      </a:r>
                      <a:r>
                        <a:rPr kumimoji="1" lang="en-US" altLang="ja-JP" sz="800" dirty="0"/>
                        <a:t>HP</a:t>
                      </a:r>
                    </a:p>
                  </a:txBody>
                  <a:tcPr/>
                </a:tc>
                <a:extLst>
                  <a:ext uri="{0D108BD9-81ED-4DB2-BD59-A6C34878D82A}">
                    <a16:rowId xmlns:a16="http://schemas.microsoft.com/office/drawing/2014/main" val="2023430238"/>
                  </a:ext>
                </a:extLst>
              </a:tr>
            </a:tbl>
          </a:graphicData>
        </a:graphic>
      </p:graphicFrame>
      <p:graphicFrame>
        <p:nvGraphicFramePr>
          <p:cNvPr id="14" name="表 13">
            <a:extLst>
              <a:ext uri="{FF2B5EF4-FFF2-40B4-BE49-F238E27FC236}">
                <a16:creationId xmlns:a16="http://schemas.microsoft.com/office/drawing/2014/main" id="{5A20AE4E-CAB6-4DC2-886D-620506641E30}"/>
              </a:ext>
            </a:extLst>
          </p:cNvPr>
          <p:cNvGraphicFramePr>
            <a:graphicFrameLocks noGrp="1"/>
          </p:cNvGraphicFramePr>
          <p:nvPr>
            <p:extLst>
              <p:ext uri="{D42A27DB-BD31-4B8C-83A1-F6EECF244321}">
                <p14:modId xmlns:p14="http://schemas.microsoft.com/office/powerpoint/2010/main" val="30322460"/>
              </p:ext>
            </p:extLst>
          </p:nvPr>
        </p:nvGraphicFramePr>
        <p:xfrm>
          <a:off x="716281" y="4817890"/>
          <a:ext cx="3495040" cy="1280160"/>
        </p:xfrm>
        <a:graphic>
          <a:graphicData uri="http://schemas.openxmlformats.org/drawingml/2006/table">
            <a:tbl>
              <a:tblPr firstRow="1" bandRow="1">
                <a:tableStyleId>{5C22544A-7EE6-4342-B048-85BDC9FD1C3A}</a:tableStyleId>
              </a:tblPr>
              <a:tblGrid>
                <a:gridCol w="617855">
                  <a:extLst>
                    <a:ext uri="{9D8B030D-6E8A-4147-A177-3AD203B41FA5}">
                      <a16:colId xmlns:a16="http://schemas.microsoft.com/office/drawing/2014/main" val="2274898723"/>
                    </a:ext>
                  </a:extLst>
                </a:gridCol>
                <a:gridCol w="1344930">
                  <a:extLst>
                    <a:ext uri="{9D8B030D-6E8A-4147-A177-3AD203B41FA5}">
                      <a16:colId xmlns:a16="http://schemas.microsoft.com/office/drawing/2014/main" val="978500424"/>
                    </a:ext>
                  </a:extLst>
                </a:gridCol>
                <a:gridCol w="1532255">
                  <a:extLst>
                    <a:ext uri="{9D8B030D-6E8A-4147-A177-3AD203B41FA5}">
                      <a16:colId xmlns:a16="http://schemas.microsoft.com/office/drawing/2014/main" val="3224386025"/>
                    </a:ext>
                  </a:extLst>
                </a:gridCol>
              </a:tblGrid>
              <a:tr h="0">
                <a:tc>
                  <a:txBody>
                    <a:bodyPr/>
                    <a:lstStyle/>
                    <a:p>
                      <a:r>
                        <a:rPr kumimoji="1" lang="ja-JP" altLang="en-US" sz="800" dirty="0"/>
                        <a:t>条件１</a:t>
                      </a:r>
                    </a:p>
                  </a:txBody>
                  <a:tcPr/>
                </a:tc>
                <a:tc>
                  <a:txBody>
                    <a:bodyPr/>
                    <a:lstStyle/>
                    <a:p>
                      <a:r>
                        <a:rPr kumimoji="1" lang="ja-JP" altLang="en-US" sz="800" dirty="0"/>
                        <a:t>条件２</a:t>
                      </a:r>
                    </a:p>
                  </a:txBody>
                  <a:tcPr/>
                </a:tc>
                <a:tc>
                  <a:txBody>
                    <a:bodyPr/>
                    <a:lstStyle/>
                    <a:p>
                      <a:endParaRPr kumimoji="1" lang="ja-JP" altLang="en-US" sz="800" dirty="0"/>
                    </a:p>
                  </a:txBody>
                  <a:tcPr/>
                </a:tc>
                <a:extLst>
                  <a:ext uri="{0D108BD9-81ED-4DB2-BD59-A6C34878D82A}">
                    <a16:rowId xmlns:a16="http://schemas.microsoft.com/office/drawing/2014/main" val="4185926113"/>
                  </a:ext>
                </a:extLst>
              </a:tr>
              <a:tr h="211158">
                <a:tc rowSpan="2">
                  <a:txBody>
                    <a:bodyPr/>
                    <a:lstStyle/>
                    <a:p>
                      <a:r>
                        <a:rPr kumimoji="1" lang="ja-JP" altLang="en-US" sz="800" dirty="0"/>
                        <a:t>非弱点</a:t>
                      </a:r>
                    </a:p>
                  </a:txBody>
                  <a:tcPr/>
                </a:tc>
                <a:tc>
                  <a:txBody>
                    <a:bodyPr/>
                    <a:lstStyle/>
                    <a:p>
                      <a:r>
                        <a:rPr kumimoji="1" lang="ja-JP" altLang="en-US" sz="800" dirty="0"/>
                        <a:t>その攻撃で</a:t>
                      </a:r>
                      <a:r>
                        <a:rPr kumimoji="1" lang="en-US" altLang="ja-JP" sz="800" dirty="0"/>
                        <a:t>HP50%</a:t>
                      </a:r>
                      <a:r>
                        <a:rPr kumimoji="1" lang="ja-JP" altLang="en-US" sz="800" dirty="0"/>
                        <a:t>切った</a:t>
                      </a:r>
                      <a:endParaRPr kumimoji="1" lang="en-US" altLang="ja-JP" sz="800" dirty="0"/>
                    </a:p>
                  </a:txBody>
                  <a:tcPr/>
                </a:tc>
                <a:tc>
                  <a:txBody>
                    <a:bodyPr/>
                    <a:lstStyle/>
                    <a:p>
                      <a:r>
                        <a:rPr kumimoji="1" lang="ja-JP" altLang="en-US" sz="800" dirty="0"/>
                        <a:t>ダメージモーション（通常）</a:t>
                      </a:r>
                      <a:endParaRPr kumimoji="1" lang="en-US" altLang="ja-JP" sz="800" dirty="0"/>
                    </a:p>
                  </a:txBody>
                  <a:tcPr/>
                </a:tc>
                <a:extLst>
                  <a:ext uri="{0D108BD9-81ED-4DB2-BD59-A6C34878D82A}">
                    <a16:rowId xmlns:a16="http://schemas.microsoft.com/office/drawing/2014/main" val="4167916527"/>
                  </a:ext>
                </a:extLst>
              </a:tr>
              <a:tr h="0">
                <a:tc vMerge="1">
                  <a:txBody>
                    <a:bodyPr/>
                    <a:lstStyle/>
                    <a:p>
                      <a:endParaRPr kumimoji="1" lang="ja-JP" altLang="en-US" sz="800" dirty="0"/>
                    </a:p>
                  </a:txBody>
                  <a:tcPr/>
                </a:tc>
                <a:tc>
                  <a:txBody>
                    <a:bodyPr/>
                    <a:lstStyle/>
                    <a:p>
                      <a:r>
                        <a:rPr kumimoji="1" lang="ja-JP" altLang="en-US" sz="800" dirty="0"/>
                        <a:t>それ以外</a:t>
                      </a:r>
                      <a:endParaRPr kumimoji="1" lang="en-US" altLang="ja-JP" sz="800" dirty="0"/>
                    </a:p>
                  </a:txBody>
                  <a:tcPr/>
                </a:tc>
                <a:tc>
                  <a:txBody>
                    <a:bodyPr/>
                    <a:lstStyle/>
                    <a:p>
                      <a:r>
                        <a:rPr kumimoji="1" lang="ja-JP" altLang="en-US" sz="800" dirty="0"/>
                        <a:t>ノーリアクション</a:t>
                      </a:r>
                      <a:endParaRPr kumimoji="1" lang="en-US" altLang="ja-JP" sz="800" dirty="0"/>
                    </a:p>
                  </a:txBody>
                  <a:tcPr/>
                </a:tc>
                <a:extLst>
                  <a:ext uri="{0D108BD9-81ED-4DB2-BD59-A6C34878D82A}">
                    <a16:rowId xmlns:a16="http://schemas.microsoft.com/office/drawing/2014/main" val="432273792"/>
                  </a:ext>
                </a:extLst>
              </a:tr>
              <a:tr h="0">
                <a:tc rowSpan="2">
                  <a:txBody>
                    <a:bodyPr/>
                    <a:lstStyle/>
                    <a:p>
                      <a:r>
                        <a:rPr kumimoji="1" lang="ja-JP" altLang="en-US" sz="800" dirty="0"/>
                        <a:t>弱点</a:t>
                      </a:r>
                    </a:p>
                  </a:txBody>
                  <a:tcPr/>
                </a:tc>
                <a:tc>
                  <a:txBody>
                    <a:bodyPr/>
                    <a:lstStyle/>
                    <a:p>
                      <a:r>
                        <a:rPr kumimoji="1" lang="ja-JP" altLang="en-US" sz="800" dirty="0"/>
                        <a:t>その攻撃で</a:t>
                      </a:r>
                      <a:r>
                        <a:rPr kumimoji="1" lang="en-US" altLang="ja-JP" sz="800" dirty="0"/>
                        <a:t>HP50</a:t>
                      </a:r>
                      <a:r>
                        <a:rPr kumimoji="1" lang="ja-JP" altLang="en-US" sz="800" dirty="0"/>
                        <a:t>％切った</a:t>
                      </a:r>
                      <a:endParaRPr kumimoji="1" lang="en-US" altLang="ja-JP" sz="800" dirty="0"/>
                    </a:p>
                  </a:txBody>
                  <a:tcPr/>
                </a:tc>
                <a:tc>
                  <a:txBody>
                    <a:bodyPr/>
                    <a:lstStyle/>
                    <a:p>
                      <a:r>
                        <a:rPr kumimoji="1" lang="ja-JP" altLang="en-US" sz="800" dirty="0"/>
                        <a:t>ダメージモーション（弱点）</a:t>
                      </a:r>
                      <a:endParaRPr kumimoji="1" lang="en-US" altLang="ja-JP" sz="800" dirty="0"/>
                    </a:p>
                  </a:txBody>
                  <a:tcPr/>
                </a:tc>
                <a:extLst>
                  <a:ext uri="{0D108BD9-81ED-4DB2-BD59-A6C34878D82A}">
                    <a16:rowId xmlns:a16="http://schemas.microsoft.com/office/drawing/2014/main" val="2023430238"/>
                  </a:ext>
                </a:extLst>
              </a:tr>
              <a:tr h="0">
                <a:tc vMerge="1">
                  <a:txBody>
                    <a:bodyPr/>
                    <a:lstStyle/>
                    <a:p>
                      <a:endParaRPr kumimoji="1" lang="ja-JP" altLang="en-US" sz="800" dirty="0"/>
                    </a:p>
                  </a:txBody>
                  <a:tcPr/>
                </a:tc>
                <a:tc>
                  <a:txBody>
                    <a:bodyPr/>
                    <a:lstStyle/>
                    <a:p>
                      <a:r>
                        <a:rPr kumimoji="1" lang="ja-JP" altLang="en-US" sz="800" dirty="0"/>
                        <a:t>それ以外</a:t>
                      </a:r>
                      <a:endParaRPr kumimoji="1" lang="en-US" altLang="ja-JP" sz="800" dirty="0"/>
                    </a:p>
                  </a:txBody>
                  <a:tcPr/>
                </a:tc>
                <a:tc>
                  <a:txBody>
                    <a:bodyPr/>
                    <a:lstStyle/>
                    <a:p>
                      <a:r>
                        <a:rPr kumimoji="1" lang="ja-JP" altLang="en-US" sz="800" dirty="0"/>
                        <a:t>ダメージモーション（通常）</a:t>
                      </a:r>
                      <a:endParaRPr kumimoji="1" lang="en-US" altLang="ja-JP" sz="800" dirty="0"/>
                    </a:p>
                  </a:txBody>
                  <a:tcPr/>
                </a:tc>
                <a:extLst>
                  <a:ext uri="{0D108BD9-81ED-4DB2-BD59-A6C34878D82A}">
                    <a16:rowId xmlns:a16="http://schemas.microsoft.com/office/drawing/2014/main" val="2042876414"/>
                  </a:ext>
                </a:extLst>
              </a:tr>
              <a:tr h="0">
                <a:tc>
                  <a:txBody>
                    <a:bodyPr/>
                    <a:lstStyle/>
                    <a:p>
                      <a:r>
                        <a:rPr kumimoji="1" lang="ja-JP" altLang="en-US" sz="800" strike="dblStrike" baseline="0" dirty="0"/>
                        <a:t>部位破壊</a:t>
                      </a:r>
                    </a:p>
                  </a:txBody>
                  <a:tcPr/>
                </a:tc>
                <a:tc>
                  <a:txBody>
                    <a:bodyPr/>
                    <a:lstStyle/>
                    <a:p>
                      <a:r>
                        <a:rPr kumimoji="1" lang="en-US" altLang="ja-JP" sz="800" strike="dblStrike" baseline="0" dirty="0"/>
                        <a:t>-</a:t>
                      </a:r>
                    </a:p>
                  </a:txBody>
                  <a:tcPr/>
                </a:tc>
                <a:tc>
                  <a:txBody>
                    <a:bodyPr/>
                    <a:lstStyle/>
                    <a:p>
                      <a:r>
                        <a:rPr kumimoji="1" lang="ja-JP" altLang="en-US" sz="800" strike="dblStrike" baseline="0" dirty="0"/>
                        <a:t>部位破壊モーション</a:t>
                      </a:r>
                      <a:endParaRPr kumimoji="1" lang="en-US" altLang="ja-JP" sz="800" strike="dblStrike" baseline="0" dirty="0"/>
                    </a:p>
                  </a:txBody>
                  <a:tcPr/>
                </a:tc>
                <a:extLst>
                  <a:ext uri="{0D108BD9-81ED-4DB2-BD59-A6C34878D82A}">
                    <a16:rowId xmlns:a16="http://schemas.microsoft.com/office/drawing/2014/main" val="763136966"/>
                  </a:ext>
                </a:extLst>
              </a:tr>
            </a:tbl>
          </a:graphicData>
        </a:graphic>
      </p:graphicFrame>
      <p:sp>
        <p:nvSpPr>
          <p:cNvPr id="15" name="テキスト ボックス 14">
            <a:extLst>
              <a:ext uri="{FF2B5EF4-FFF2-40B4-BE49-F238E27FC236}">
                <a16:creationId xmlns:a16="http://schemas.microsoft.com/office/drawing/2014/main" id="{8C36DA96-2B90-4489-A549-3242CA327006}"/>
              </a:ext>
            </a:extLst>
          </p:cNvPr>
          <p:cNvSpPr txBox="1"/>
          <p:nvPr/>
        </p:nvSpPr>
        <p:spPr>
          <a:xfrm>
            <a:off x="4206360" y="4855107"/>
            <a:ext cx="4558420" cy="1169551"/>
          </a:xfrm>
          <a:prstGeom prst="rect">
            <a:avLst/>
          </a:prstGeom>
          <a:noFill/>
        </p:spPr>
        <p:txBody>
          <a:bodyPr wrap="square" rtlCol="0">
            <a:spAutoFit/>
          </a:bodyPr>
          <a:lstStyle/>
          <a:p>
            <a:r>
              <a:rPr kumimoji="1" lang="ja-JP" altLang="en-US" sz="1000" dirty="0"/>
              <a:t>モーション中に、次の条件がヒットした場合、</a:t>
            </a:r>
            <a:endParaRPr kumimoji="1" lang="en-US" altLang="ja-JP" sz="1000" dirty="0"/>
          </a:p>
          <a:p>
            <a:r>
              <a:rPr kumimoji="1" lang="ja-JP" altLang="en-US" sz="1000" dirty="0"/>
              <a:t>再生中のモーションの終わりを待って次のモーションを再生する。</a:t>
            </a:r>
            <a:endParaRPr kumimoji="1" lang="en-US" altLang="ja-JP" sz="1000" dirty="0"/>
          </a:p>
          <a:p>
            <a:endParaRPr kumimoji="1" lang="en-US" altLang="ja-JP" sz="1000" dirty="0"/>
          </a:p>
          <a:p>
            <a:r>
              <a:rPr kumimoji="1" lang="ja-JP" altLang="en-US" sz="1000" dirty="0"/>
              <a:t>ただし、「それ以外」条件の場合、再生できなかったらその回の再生はキャンセルする。</a:t>
            </a:r>
            <a:endParaRPr kumimoji="1" lang="en-US" altLang="ja-JP" sz="1000" dirty="0"/>
          </a:p>
          <a:p>
            <a:r>
              <a:rPr kumimoji="1" lang="ja-JP" altLang="en-US" sz="1000" dirty="0"/>
              <a:t>また、怪獣が死んでしまったり、勝利条件に達してしまった場合は、</a:t>
            </a:r>
            <a:endParaRPr kumimoji="1" lang="en-US" altLang="ja-JP" sz="1000" dirty="0"/>
          </a:p>
          <a:p>
            <a:r>
              <a:rPr kumimoji="1" lang="ja-JP" altLang="en-US" sz="1000" dirty="0"/>
              <a:t>そのまま終了処理へと遷移する。</a:t>
            </a:r>
            <a:endParaRPr kumimoji="1" lang="en-US" altLang="ja-JP" sz="1000" dirty="0"/>
          </a:p>
        </p:txBody>
      </p:sp>
      <p:sp>
        <p:nvSpPr>
          <p:cNvPr id="17" name="四角形: 角を丸くする 16">
            <a:extLst>
              <a:ext uri="{FF2B5EF4-FFF2-40B4-BE49-F238E27FC236}">
                <a16:creationId xmlns:a16="http://schemas.microsoft.com/office/drawing/2014/main" id="{E7BA6280-4256-40DD-86E9-0D85B0DF3327}"/>
              </a:ext>
            </a:extLst>
          </p:cNvPr>
          <p:cNvSpPr/>
          <p:nvPr/>
        </p:nvSpPr>
        <p:spPr>
          <a:xfrm>
            <a:off x="5144112" y="1709624"/>
            <a:ext cx="2200799" cy="618374"/>
          </a:xfrm>
          <a:prstGeom prst="roundRect">
            <a:avLst/>
          </a:prstGeom>
          <a:solidFill>
            <a:schemeClr val="accent4">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kumimoji="1" lang="ja-JP" altLang="en-US" sz="1000" dirty="0">
                <a:solidFill>
                  <a:schemeClr val="tx1"/>
                </a:solidFill>
              </a:rPr>
              <a:t>ダメージ時の数字表示については</a:t>
            </a:r>
            <a:endParaRPr kumimoji="1" lang="en-US" altLang="ja-JP" sz="1000" dirty="0">
              <a:solidFill>
                <a:schemeClr val="tx1"/>
              </a:solidFill>
            </a:endParaRPr>
          </a:p>
          <a:p>
            <a:r>
              <a:rPr kumimoji="1" lang="ja-JP" altLang="en-US" sz="1000" dirty="0">
                <a:solidFill>
                  <a:schemeClr val="tx1"/>
                </a:solidFill>
              </a:rPr>
              <a:t>「●ダメージ表現」の項を参照。</a:t>
            </a:r>
            <a:endParaRPr kumimoji="1" lang="en-US" altLang="ja-JP" sz="1000" dirty="0">
              <a:solidFill>
                <a:schemeClr val="tx1"/>
              </a:solidFill>
            </a:endParaRPr>
          </a:p>
        </p:txBody>
      </p:sp>
      <p:sp>
        <p:nvSpPr>
          <p:cNvPr id="18" name="テキスト ボックス 17">
            <a:extLst>
              <a:ext uri="{FF2B5EF4-FFF2-40B4-BE49-F238E27FC236}">
                <a16:creationId xmlns:a16="http://schemas.microsoft.com/office/drawing/2014/main" id="{216EA7DF-C644-4191-8CA8-E6AEA545B93F}"/>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Tree>
    <p:extLst>
      <p:ext uri="{BB962C8B-B14F-4D97-AF65-F5344CB8AC3E}">
        <p14:creationId xmlns:p14="http://schemas.microsoft.com/office/powerpoint/2010/main" val="1976481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31BB4229-C5F0-4FFD-B8EB-78A28643630D}"/>
              </a:ext>
            </a:extLst>
          </p:cNvPr>
          <p:cNvSpPr txBox="1"/>
          <p:nvPr/>
        </p:nvSpPr>
        <p:spPr>
          <a:xfrm>
            <a:off x="529719" y="487424"/>
            <a:ext cx="1415772" cy="276999"/>
          </a:xfrm>
          <a:prstGeom prst="rect">
            <a:avLst/>
          </a:prstGeom>
          <a:noFill/>
        </p:spPr>
        <p:txBody>
          <a:bodyPr wrap="none" rtlCol="0">
            <a:spAutoFit/>
          </a:bodyPr>
          <a:lstStyle/>
          <a:p>
            <a:r>
              <a:rPr kumimoji="1" lang="ja-JP" altLang="en-US" sz="1200" b="1" dirty="0"/>
              <a:t>○怪獣かばい行動</a:t>
            </a:r>
            <a:endParaRPr kumimoji="1" lang="ja-JP" altLang="en-US" sz="1200" dirty="0"/>
          </a:p>
        </p:txBody>
      </p:sp>
      <p:sp>
        <p:nvSpPr>
          <p:cNvPr id="8" name="テキスト ボックス 7">
            <a:extLst>
              <a:ext uri="{FF2B5EF4-FFF2-40B4-BE49-F238E27FC236}">
                <a16:creationId xmlns:a16="http://schemas.microsoft.com/office/drawing/2014/main" id="{DB9DC68A-355C-43F9-9823-FD86C4F920E1}"/>
              </a:ext>
            </a:extLst>
          </p:cNvPr>
          <p:cNvSpPr txBox="1"/>
          <p:nvPr/>
        </p:nvSpPr>
        <p:spPr>
          <a:xfrm>
            <a:off x="717183" y="798964"/>
            <a:ext cx="7237879" cy="246221"/>
          </a:xfrm>
          <a:prstGeom prst="rect">
            <a:avLst/>
          </a:prstGeom>
          <a:noFill/>
        </p:spPr>
        <p:txBody>
          <a:bodyPr wrap="none" rtlCol="0">
            <a:spAutoFit/>
          </a:bodyPr>
          <a:lstStyle/>
          <a:p>
            <a:r>
              <a:rPr kumimoji="1" lang="ja-JP" altLang="en-US" sz="1000" dirty="0"/>
              <a:t>弱点を攻撃した際に、一定の条件で怪獣はその弱点をかばう行動を取り、かばう行動終了後、条件がまたリセットされる。</a:t>
            </a:r>
            <a:endParaRPr kumimoji="1" lang="en-US" altLang="ja-JP" sz="1000" dirty="0"/>
          </a:p>
        </p:txBody>
      </p:sp>
      <p:sp>
        <p:nvSpPr>
          <p:cNvPr id="9" name="テキスト ボックス 8">
            <a:extLst>
              <a:ext uri="{FF2B5EF4-FFF2-40B4-BE49-F238E27FC236}">
                <a16:creationId xmlns:a16="http://schemas.microsoft.com/office/drawing/2014/main" id="{7E6BB904-D3D3-409E-9DBB-D5C6994521E6}"/>
              </a:ext>
            </a:extLst>
          </p:cNvPr>
          <p:cNvSpPr txBox="1"/>
          <p:nvPr/>
        </p:nvSpPr>
        <p:spPr>
          <a:xfrm>
            <a:off x="717183" y="1617106"/>
            <a:ext cx="1980029" cy="246221"/>
          </a:xfrm>
          <a:prstGeom prst="rect">
            <a:avLst/>
          </a:prstGeom>
          <a:noFill/>
        </p:spPr>
        <p:txBody>
          <a:bodyPr wrap="none" rtlCol="0">
            <a:spAutoFit/>
          </a:bodyPr>
          <a:lstStyle/>
          <a:p>
            <a:r>
              <a:rPr kumimoji="1" lang="ja-JP" altLang="en-US" sz="1000" b="1" dirty="0"/>
              <a:t>・かばいモーションと攻撃部位</a:t>
            </a:r>
          </a:p>
        </p:txBody>
      </p:sp>
      <p:sp>
        <p:nvSpPr>
          <p:cNvPr id="10" name="テキスト ボックス 9">
            <a:extLst>
              <a:ext uri="{FF2B5EF4-FFF2-40B4-BE49-F238E27FC236}">
                <a16:creationId xmlns:a16="http://schemas.microsoft.com/office/drawing/2014/main" id="{ACA3B5EB-2DE6-4173-BF97-296FBDE80656}"/>
              </a:ext>
            </a:extLst>
          </p:cNvPr>
          <p:cNvSpPr txBox="1"/>
          <p:nvPr/>
        </p:nvSpPr>
        <p:spPr>
          <a:xfrm>
            <a:off x="801217" y="1932234"/>
            <a:ext cx="7446269" cy="1169551"/>
          </a:xfrm>
          <a:prstGeom prst="rect">
            <a:avLst/>
          </a:prstGeom>
          <a:noFill/>
        </p:spPr>
        <p:txBody>
          <a:bodyPr wrap="none" rtlCol="0">
            <a:spAutoFit/>
          </a:bodyPr>
          <a:lstStyle/>
          <a:p>
            <a:r>
              <a:rPr kumimoji="1" lang="ja-JP" altLang="en-US" sz="1000" dirty="0"/>
              <a:t>かばいモーションは、</a:t>
            </a:r>
            <a:r>
              <a:rPr kumimoji="1" lang="en-US" altLang="ja-JP" sz="1000" dirty="0"/>
              <a:t>IN</a:t>
            </a:r>
            <a:r>
              <a:rPr kumimoji="1" lang="ja-JP" altLang="en-US" sz="1000" dirty="0"/>
              <a:t>→</a:t>
            </a:r>
            <a:r>
              <a:rPr kumimoji="1" lang="en-US" altLang="ja-JP" sz="1000" dirty="0"/>
              <a:t>LOOP</a:t>
            </a:r>
            <a:r>
              <a:rPr kumimoji="1" lang="ja-JP" altLang="en-US" sz="1000" dirty="0"/>
              <a:t>→</a:t>
            </a:r>
            <a:r>
              <a:rPr kumimoji="1" lang="en-US" altLang="ja-JP" sz="1000" dirty="0"/>
              <a:t>OUT</a:t>
            </a:r>
            <a:r>
              <a:rPr kumimoji="1" lang="ja-JP" altLang="en-US" sz="1000" dirty="0"/>
              <a:t>で判定し、</a:t>
            </a:r>
            <a:r>
              <a:rPr kumimoji="1" lang="en-US" altLang="ja-JP" sz="1000" dirty="0"/>
              <a:t>IN</a:t>
            </a:r>
            <a:r>
              <a:rPr kumimoji="1" lang="ja-JP" altLang="en-US" sz="1000" dirty="0"/>
              <a:t>と</a:t>
            </a:r>
            <a:r>
              <a:rPr kumimoji="1" lang="en-US" altLang="ja-JP" sz="1000" dirty="0"/>
              <a:t>OUT</a:t>
            </a:r>
            <a:r>
              <a:rPr kumimoji="1" lang="ja-JP" altLang="en-US" sz="1000" dirty="0"/>
              <a:t>中に行われた攻撃は、そのまま弱点へのダメージとして処理する。</a:t>
            </a:r>
            <a:endParaRPr kumimoji="1" lang="en-US" altLang="ja-JP" sz="1000" dirty="0"/>
          </a:p>
          <a:p>
            <a:r>
              <a:rPr kumimoji="1" lang="ja-JP" altLang="en-US" sz="1000" dirty="0"/>
              <a:t>か倍モーション</a:t>
            </a:r>
            <a:r>
              <a:rPr kumimoji="1" lang="en-US" altLang="ja-JP" sz="1000" dirty="0"/>
              <a:t>LOOP</a:t>
            </a:r>
            <a:r>
              <a:rPr kumimoji="1" lang="ja-JP" altLang="en-US" sz="1000" dirty="0"/>
              <a:t>に入った時点で、攻撃している部位が、かばっている部位へと変更される。</a:t>
            </a:r>
            <a:endParaRPr kumimoji="1" lang="en-US" altLang="ja-JP" sz="1000" dirty="0"/>
          </a:p>
          <a:p>
            <a:endParaRPr kumimoji="1" lang="en-US" altLang="ja-JP" sz="1000" dirty="0"/>
          </a:p>
          <a:p>
            <a:r>
              <a:rPr kumimoji="1" lang="ja-JP" altLang="en-US" sz="1000" dirty="0"/>
              <a:t>なお、想定としてはかばう部位は比較的防御力の高い部位を使って防ぐため、かばい中は他の箇所を攻撃した方がダメージが</a:t>
            </a:r>
            <a:endParaRPr kumimoji="1" lang="en-US" altLang="ja-JP" sz="1000" dirty="0"/>
          </a:p>
          <a:p>
            <a:r>
              <a:rPr kumimoji="1" lang="ja-JP" altLang="en-US" sz="1000" dirty="0"/>
              <a:t>通りやすくなる。</a:t>
            </a:r>
            <a:endParaRPr kumimoji="1" lang="en-US" altLang="ja-JP" sz="1000" dirty="0"/>
          </a:p>
          <a:p>
            <a:endParaRPr kumimoji="1" lang="en-US" altLang="ja-JP" sz="1000" dirty="0"/>
          </a:p>
          <a:p>
            <a:r>
              <a:rPr kumimoji="1" lang="ja-JP" altLang="en-US" sz="1000" dirty="0"/>
              <a:t>かばいが解除されたら、また、弱点への攻撃へと切り替わる。</a:t>
            </a:r>
          </a:p>
        </p:txBody>
      </p:sp>
      <p:sp>
        <p:nvSpPr>
          <p:cNvPr id="11" name="テキスト ボックス 10">
            <a:extLst>
              <a:ext uri="{FF2B5EF4-FFF2-40B4-BE49-F238E27FC236}">
                <a16:creationId xmlns:a16="http://schemas.microsoft.com/office/drawing/2014/main" id="{961514E8-3215-48BC-9B54-F5AC0FB3E8FD}"/>
              </a:ext>
            </a:extLst>
          </p:cNvPr>
          <p:cNvSpPr txBox="1"/>
          <p:nvPr/>
        </p:nvSpPr>
        <p:spPr>
          <a:xfrm>
            <a:off x="801217" y="1140073"/>
            <a:ext cx="4479111" cy="369332"/>
          </a:xfrm>
          <a:prstGeom prst="rect">
            <a:avLst/>
          </a:prstGeom>
          <a:solidFill>
            <a:schemeClr val="accent1">
              <a:lumMod val="20000"/>
              <a:lumOff val="80000"/>
            </a:schemeClr>
          </a:solidFill>
          <a:ln>
            <a:solidFill>
              <a:schemeClr val="accent1"/>
            </a:solidFill>
          </a:ln>
        </p:spPr>
        <p:txBody>
          <a:bodyPr wrap="none" rtlCol="0">
            <a:spAutoFit/>
          </a:bodyPr>
          <a:lstStyle/>
          <a:p>
            <a:r>
              <a:rPr kumimoji="1" lang="ja-JP" altLang="en-US" dirty="0"/>
              <a:t>弱点部位のダメージが</a:t>
            </a:r>
            <a:r>
              <a:rPr kumimoji="1" lang="en-US" altLang="ja-JP" dirty="0"/>
              <a:t>HP</a:t>
            </a:r>
            <a:r>
              <a:rPr kumimoji="1" lang="ja-JP" altLang="en-US" dirty="0"/>
              <a:t>の</a:t>
            </a:r>
            <a:r>
              <a:rPr kumimoji="1" lang="en-US" altLang="ja-JP" dirty="0"/>
              <a:t>5%</a:t>
            </a:r>
            <a:r>
              <a:rPr kumimoji="1" lang="ja-JP" altLang="en-US" dirty="0"/>
              <a:t>に達する。</a:t>
            </a:r>
          </a:p>
        </p:txBody>
      </p:sp>
      <p:sp>
        <p:nvSpPr>
          <p:cNvPr id="12" name="テキスト ボックス 11">
            <a:extLst>
              <a:ext uri="{FF2B5EF4-FFF2-40B4-BE49-F238E27FC236}">
                <a16:creationId xmlns:a16="http://schemas.microsoft.com/office/drawing/2014/main" id="{A2ABF05E-D1FA-4093-9F69-E6630F2BBDA3}"/>
              </a:ext>
            </a:extLst>
          </p:cNvPr>
          <p:cNvSpPr txBox="1"/>
          <p:nvPr/>
        </p:nvSpPr>
        <p:spPr>
          <a:xfrm>
            <a:off x="717182" y="3187182"/>
            <a:ext cx="954107" cy="246221"/>
          </a:xfrm>
          <a:prstGeom prst="rect">
            <a:avLst/>
          </a:prstGeom>
          <a:noFill/>
        </p:spPr>
        <p:txBody>
          <a:bodyPr wrap="none" rtlCol="0">
            <a:spAutoFit/>
          </a:bodyPr>
          <a:lstStyle/>
          <a:p>
            <a:r>
              <a:rPr kumimoji="1" lang="ja-JP" altLang="en-US" sz="1000" b="1" dirty="0"/>
              <a:t>・かばい解除</a:t>
            </a:r>
          </a:p>
        </p:txBody>
      </p:sp>
      <p:sp>
        <p:nvSpPr>
          <p:cNvPr id="13" name="テキスト ボックス 12">
            <a:extLst>
              <a:ext uri="{FF2B5EF4-FFF2-40B4-BE49-F238E27FC236}">
                <a16:creationId xmlns:a16="http://schemas.microsoft.com/office/drawing/2014/main" id="{33775D2C-36BA-4439-A39C-15026D86DE64}"/>
              </a:ext>
            </a:extLst>
          </p:cNvPr>
          <p:cNvSpPr txBox="1"/>
          <p:nvPr/>
        </p:nvSpPr>
        <p:spPr>
          <a:xfrm>
            <a:off x="801217" y="3502310"/>
            <a:ext cx="5570756" cy="1477328"/>
          </a:xfrm>
          <a:prstGeom prst="rect">
            <a:avLst/>
          </a:prstGeom>
          <a:noFill/>
        </p:spPr>
        <p:txBody>
          <a:bodyPr wrap="none" rtlCol="0">
            <a:spAutoFit/>
          </a:bodyPr>
          <a:lstStyle/>
          <a:p>
            <a:r>
              <a:rPr kumimoji="1" lang="ja-JP" altLang="en-US" sz="1000" dirty="0"/>
              <a:t>かばいモーションに入った後、以下の</a:t>
            </a:r>
            <a:r>
              <a:rPr kumimoji="1" lang="en-US" altLang="ja-JP" sz="1000" dirty="0"/>
              <a:t>2</a:t>
            </a:r>
            <a:r>
              <a:rPr kumimoji="1" lang="ja-JP" altLang="en-US" sz="1000" dirty="0"/>
              <a:t>条件で「かばい」は解除される。</a:t>
            </a:r>
            <a:endParaRPr kumimoji="1" lang="en-US" altLang="ja-JP" sz="1000" dirty="0"/>
          </a:p>
          <a:p>
            <a:endParaRPr kumimoji="1" lang="en-US" altLang="ja-JP" sz="1000" dirty="0"/>
          </a:p>
          <a:p>
            <a:r>
              <a:rPr kumimoji="1" lang="ja-JP" altLang="en-US" sz="1000" dirty="0"/>
              <a:t>　</a:t>
            </a:r>
            <a:r>
              <a:rPr kumimoji="1" lang="en-US" altLang="ja-JP" sz="1000" dirty="0"/>
              <a:t>1</a:t>
            </a:r>
            <a:r>
              <a:rPr kumimoji="1" lang="ja-JP" altLang="en-US" sz="1000" dirty="0"/>
              <a:t>．一定時間経過</a:t>
            </a:r>
            <a:endParaRPr kumimoji="1" lang="en-US" altLang="ja-JP" sz="1000" dirty="0"/>
          </a:p>
          <a:p>
            <a:endParaRPr kumimoji="1" lang="en-US" altLang="ja-JP" sz="1000" dirty="0"/>
          </a:p>
          <a:p>
            <a:r>
              <a:rPr kumimoji="1" lang="ja-JP" altLang="en-US" sz="1000" dirty="0"/>
              <a:t>　</a:t>
            </a:r>
            <a:r>
              <a:rPr kumimoji="1" lang="en-US" altLang="ja-JP" sz="1000" dirty="0"/>
              <a:t>2</a:t>
            </a:r>
            <a:r>
              <a:rPr kumimoji="1" lang="ja-JP" altLang="en-US" sz="1000" dirty="0"/>
              <a:t>．怪獣のクールタイム終了時</a:t>
            </a:r>
            <a:endParaRPr kumimoji="1" lang="en-US" altLang="ja-JP" sz="1000" dirty="0"/>
          </a:p>
          <a:p>
            <a:endParaRPr kumimoji="1" lang="en-US" altLang="ja-JP" sz="1000" dirty="0"/>
          </a:p>
          <a:p>
            <a:r>
              <a:rPr kumimoji="1" lang="ja-JP" altLang="en-US" sz="1000" dirty="0"/>
              <a:t>　</a:t>
            </a:r>
            <a:r>
              <a:rPr kumimoji="1" lang="en-US" altLang="ja-JP" sz="1000" dirty="0"/>
              <a:t>3</a:t>
            </a:r>
            <a:r>
              <a:rPr kumimoji="1" lang="ja-JP" altLang="en-US" sz="1000" dirty="0"/>
              <a:t>．特殊条件（</a:t>
            </a:r>
            <a:r>
              <a:rPr kumimoji="1" lang="en-US" altLang="ja-JP" sz="1000" dirty="0"/>
              <a:t>1st</a:t>
            </a:r>
            <a:r>
              <a:rPr kumimoji="1" lang="ja-JP" altLang="en-US" sz="1000" dirty="0"/>
              <a:t>プレイアブルには不要）</a:t>
            </a:r>
            <a:endParaRPr kumimoji="1" lang="en-US" altLang="ja-JP" sz="1000" dirty="0"/>
          </a:p>
          <a:p>
            <a:endParaRPr kumimoji="1" lang="en-US" altLang="ja-JP" sz="1000" dirty="0"/>
          </a:p>
          <a:p>
            <a:r>
              <a:rPr kumimoji="1" lang="ja-JP" altLang="en-US" sz="1000" dirty="0"/>
              <a:t>　　基本的にずっとかばい状態で特殊な条件を満たすとかばいをしなくなる怪獣なども想定。</a:t>
            </a:r>
            <a:endParaRPr kumimoji="1" lang="en-US" altLang="ja-JP" sz="1000" dirty="0"/>
          </a:p>
        </p:txBody>
      </p:sp>
      <p:sp>
        <p:nvSpPr>
          <p:cNvPr id="14" name="テキスト ボックス 13">
            <a:extLst>
              <a:ext uri="{FF2B5EF4-FFF2-40B4-BE49-F238E27FC236}">
                <a16:creationId xmlns:a16="http://schemas.microsoft.com/office/drawing/2014/main" id="{E5DDB444-D5D9-4C3A-8178-4AF5C5D55DB1}"/>
              </a:ext>
            </a:extLst>
          </p:cNvPr>
          <p:cNvSpPr txBox="1"/>
          <p:nvPr/>
        </p:nvSpPr>
        <p:spPr>
          <a:xfrm>
            <a:off x="717182" y="5045561"/>
            <a:ext cx="1723549" cy="246221"/>
          </a:xfrm>
          <a:prstGeom prst="rect">
            <a:avLst/>
          </a:prstGeom>
          <a:noFill/>
        </p:spPr>
        <p:txBody>
          <a:bodyPr wrap="none" rtlCol="0">
            <a:spAutoFit/>
          </a:bodyPr>
          <a:lstStyle/>
          <a:p>
            <a:r>
              <a:rPr kumimoji="1" lang="ja-JP" altLang="en-US" sz="1000" b="1" dirty="0"/>
              <a:t>・かばいの誘発による戦術</a:t>
            </a:r>
          </a:p>
        </p:txBody>
      </p:sp>
      <p:sp>
        <p:nvSpPr>
          <p:cNvPr id="17" name="テキスト ボックス 16">
            <a:extLst>
              <a:ext uri="{FF2B5EF4-FFF2-40B4-BE49-F238E27FC236}">
                <a16:creationId xmlns:a16="http://schemas.microsoft.com/office/drawing/2014/main" id="{D29C8B2B-D24B-4662-A098-E0450AD0F2AB}"/>
              </a:ext>
            </a:extLst>
          </p:cNvPr>
          <p:cNvSpPr txBox="1"/>
          <p:nvPr/>
        </p:nvSpPr>
        <p:spPr>
          <a:xfrm>
            <a:off x="861038" y="5358990"/>
            <a:ext cx="1556836" cy="246221"/>
          </a:xfrm>
          <a:prstGeom prst="rect">
            <a:avLst/>
          </a:prstGeom>
          <a:noFill/>
        </p:spPr>
        <p:txBody>
          <a:bodyPr wrap="none" rtlCol="0">
            <a:spAutoFit/>
          </a:bodyPr>
          <a:lstStyle/>
          <a:p>
            <a:r>
              <a:rPr kumimoji="1" lang="en-US" altLang="ja-JP" sz="1000" b="1" dirty="0"/>
              <a:t>-</a:t>
            </a:r>
            <a:r>
              <a:rPr kumimoji="1" lang="ja-JP" altLang="en-US" sz="1000" b="1" dirty="0"/>
              <a:t> クールタイム切れ狙い</a:t>
            </a:r>
          </a:p>
        </p:txBody>
      </p:sp>
      <p:sp>
        <p:nvSpPr>
          <p:cNvPr id="18" name="テキスト ボックス 17">
            <a:extLst>
              <a:ext uri="{FF2B5EF4-FFF2-40B4-BE49-F238E27FC236}">
                <a16:creationId xmlns:a16="http://schemas.microsoft.com/office/drawing/2014/main" id="{D11CF37C-BD3D-4D3F-BBBE-375011A3CBFC}"/>
              </a:ext>
            </a:extLst>
          </p:cNvPr>
          <p:cNvSpPr txBox="1"/>
          <p:nvPr/>
        </p:nvSpPr>
        <p:spPr>
          <a:xfrm>
            <a:off x="945073" y="5654572"/>
            <a:ext cx="6211957" cy="246221"/>
          </a:xfrm>
          <a:prstGeom prst="rect">
            <a:avLst/>
          </a:prstGeom>
          <a:noFill/>
        </p:spPr>
        <p:txBody>
          <a:bodyPr wrap="none" rtlCol="0">
            <a:spAutoFit/>
          </a:bodyPr>
          <a:lstStyle/>
          <a:p>
            <a:r>
              <a:rPr kumimoji="1" lang="ja-JP" altLang="en-US" sz="1000" dirty="0"/>
              <a:t>怪獣のクールタイム直前にかばいを誘発することで、かばい自体の時間を極端に短くすることもできる。</a:t>
            </a:r>
            <a:endParaRPr kumimoji="1" lang="en-US" altLang="ja-JP" sz="1000" dirty="0"/>
          </a:p>
        </p:txBody>
      </p:sp>
    </p:spTree>
    <p:extLst>
      <p:ext uri="{BB962C8B-B14F-4D97-AF65-F5344CB8AC3E}">
        <p14:creationId xmlns:p14="http://schemas.microsoft.com/office/powerpoint/2010/main" val="1855429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図 48" descr="モニター, 画面, コンピュータ, 時計 が含まれている画像&#10;&#10;自動的に生成された説明">
            <a:extLst>
              <a:ext uri="{FF2B5EF4-FFF2-40B4-BE49-F238E27FC236}">
                <a16:creationId xmlns:a16="http://schemas.microsoft.com/office/drawing/2014/main" id="{5F4FBE63-35C5-4617-B273-05F8FA4DD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371" y="3585211"/>
            <a:ext cx="1293311" cy="2295508"/>
          </a:xfrm>
          <a:prstGeom prst="rect">
            <a:avLst/>
          </a:prstGeom>
        </p:spPr>
      </p:pic>
      <p:pic>
        <p:nvPicPr>
          <p:cNvPr id="41" name="図 40" descr="コンピューターのスクリーンショット&#10;&#10;自動的に生成された説明">
            <a:extLst>
              <a:ext uri="{FF2B5EF4-FFF2-40B4-BE49-F238E27FC236}">
                <a16:creationId xmlns:a16="http://schemas.microsoft.com/office/drawing/2014/main" id="{E2B5C48A-78B6-4FB4-84DB-5681EF8B7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838" y="624253"/>
            <a:ext cx="1305523" cy="2317183"/>
          </a:xfrm>
          <a:prstGeom prst="rect">
            <a:avLst/>
          </a:prstGeom>
        </p:spPr>
      </p:pic>
      <p:sp>
        <p:nvSpPr>
          <p:cNvPr id="4" name="フッター プレースホルダー 3">
            <a:extLst>
              <a:ext uri="{FF2B5EF4-FFF2-40B4-BE49-F238E27FC236}">
                <a16:creationId xmlns:a16="http://schemas.microsoft.com/office/drawing/2014/main" id="{BC9DAC49-F454-4A69-AB61-D1B4F0BE54EB}"/>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1B8C1AB-C3CD-4307-8FE9-BFBFFB639C64}"/>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6" name="テキスト ボックス 5">
            <a:extLst>
              <a:ext uri="{FF2B5EF4-FFF2-40B4-BE49-F238E27FC236}">
                <a16:creationId xmlns:a16="http://schemas.microsoft.com/office/drawing/2014/main" id="{76542ADE-697C-40B4-B688-0C1FA7613CBB}"/>
              </a:ext>
            </a:extLst>
          </p:cNvPr>
          <p:cNvSpPr txBox="1"/>
          <p:nvPr/>
        </p:nvSpPr>
        <p:spPr>
          <a:xfrm>
            <a:off x="17674" y="108237"/>
            <a:ext cx="1980029" cy="307777"/>
          </a:xfrm>
          <a:prstGeom prst="rect">
            <a:avLst/>
          </a:prstGeom>
          <a:noFill/>
        </p:spPr>
        <p:txBody>
          <a:bodyPr wrap="none" rtlCol="0">
            <a:spAutoFit/>
          </a:bodyPr>
          <a:lstStyle/>
          <a:p>
            <a:r>
              <a:rPr kumimoji="1" lang="ja-JP" altLang="en-US" sz="1400" b="1">
                <a:latin typeface="+mn-ea"/>
              </a:rPr>
              <a:t>■バトル画面系フロー</a:t>
            </a:r>
            <a:endParaRPr kumimoji="1" lang="ja-JP" altLang="en-US" sz="1400" b="1" dirty="0">
              <a:latin typeface="+mn-ea"/>
            </a:endParaRPr>
          </a:p>
        </p:txBody>
      </p:sp>
      <p:pic>
        <p:nvPicPr>
          <p:cNvPr id="7" name="図 6">
            <a:extLst>
              <a:ext uri="{FF2B5EF4-FFF2-40B4-BE49-F238E27FC236}">
                <a16:creationId xmlns:a16="http://schemas.microsoft.com/office/drawing/2014/main" id="{068D8C80-1730-40BA-9E8F-D07E1532DD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911" y="624253"/>
            <a:ext cx="1306453" cy="2317189"/>
          </a:xfrm>
          <a:prstGeom prst="rect">
            <a:avLst/>
          </a:prstGeom>
        </p:spPr>
      </p:pic>
      <p:sp>
        <p:nvSpPr>
          <p:cNvPr id="8" name="楕円 7">
            <a:extLst>
              <a:ext uri="{FF2B5EF4-FFF2-40B4-BE49-F238E27FC236}">
                <a16:creationId xmlns:a16="http://schemas.microsoft.com/office/drawing/2014/main" id="{DD5FBAC9-CBDB-4CB3-B5A2-2A79736A2DFE}"/>
              </a:ext>
            </a:extLst>
          </p:cNvPr>
          <p:cNvSpPr/>
          <p:nvPr/>
        </p:nvSpPr>
        <p:spPr>
          <a:xfrm>
            <a:off x="2145324" y="1642170"/>
            <a:ext cx="281354" cy="28135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AB3DBAC-4FC0-4E75-B85A-4E80316C45D6}"/>
              </a:ext>
            </a:extLst>
          </p:cNvPr>
          <p:cNvSpPr txBox="1"/>
          <p:nvPr/>
        </p:nvSpPr>
        <p:spPr>
          <a:xfrm>
            <a:off x="482049" y="3026570"/>
            <a:ext cx="1204176" cy="246221"/>
          </a:xfrm>
          <a:prstGeom prst="rect">
            <a:avLst/>
          </a:prstGeom>
          <a:noFill/>
        </p:spPr>
        <p:txBody>
          <a:bodyPr wrap="none" rtlCol="0">
            <a:spAutoFit/>
          </a:bodyPr>
          <a:lstStyle/>
          <a:p>
            <a:r>
              <a:rPr kumimoji="1" lang="en-US" altLang="ja-JP" sz="1000"/>
              <a:t>bt010.</a:t>
            </a:r>
            <a:r>
              <a:rPr kumimoji="1" lang="ja-JP" altLang="en-US" sz="1000"/>
              <a:t>バトル画面</a:t>
            </a:r>
            <a:endParaRPr kumimoji="1" lang="en-US" altLang="ja-JP" sz="1000" dirty="0"/>
          </a:p>
        </p:txBody>
      </p:sp>
      <p:pic>
        <p:nvPicPr>
          <p:cNvPr id="11" name="図 10" descr="小さい, 座る, モニター, コンピュータ が含まれている画像&#10;&#10;自動的に生成された説明">
            <a:extLst>
              <a:ext uri="{FF2B5EF4-FFF2-40B4-BE49-F238E27FC236}">
                <a16:creationId xmlns:a16="http://schemas.microsoft.com/office/drawing/2014/main" id="{9848278F-755D-4040-BF4E-B12515CC0D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638" y="624253"/>
            <a:ext cx="1305526" cy="2317189"/>
          </a:xfrm>
          <a:prstGeom prst="rect">
            <a:avLst/>
          </a:prstGeom>
        </p:spPr>
      </p:pic>
      <p:sp>
        <p:nvSpPr>
          <p:cNvPr id="16" name="テキスト ボックス 15">
            <a:extLst>
              <a:ext uri="{FF2B5EF4-FFF2-40B4-BE49-F238E27FC236}">
                <a16:creationId xmlns:a16="http://schemas.microsoft.com/office/drawing/2014/main" id="{892D4902-40EB-4630-ABD8-84BF66E32553}"/>
              </a:ext>
            </a:extLst>
          </p:cNvPr>
          <p:cNvSpPr txBox="1"/>
          <p:nvPr/>
        </p:nvSpPr>
        <p:spPr>
          <a:xfrm>
            <a:off x="2564712" y="3026569"/>
            <a:ext cx="1845377" cy="246221"/>
          </a:xfrm>
          <a:prstGeom prst="rect">
            <a:avLst/>
          </a:prstGeom>
          <a:noFill/>
        </p:spPr>
        <p:txBody>
          <a:bodyPr wrap="none" rtlCol="0">
            <a:spAutoFit/>
          </a:bodyPr>
          <a:lstStyle/>
          <a:p>
            <a:r>
              <a:rPr kumimoji="1" lang="en-US" altLang="ja-JP" sz="1000"/>
              <a:t>bt020.</a:t>
            </a:r>
            <a:r>
              <a:rPr kumimoji="1" lang="ja-JP" altLang="en-US" sz="1000"/>
              <a:t>バトルキャラ詳細画面</a:t>
            </a:r>
            <a:endParaRPr kumimoji="1" lang="en-US" altLang="ja-JP" sz="1000" dirty="0"/>
          </a:p>
        </p:txBody>
      </p:sp>
      <p:cxnSp>
        <p:nvCxnSpPr>
          <p:cNvPr id="18" name="直線矢印コネクタ 17">
            <a:extLst>
              <a:ext uri="{FF2B5EF4-FFF2-40B4-BE49-F238E27FC236}">
                <a16:creationId xmlns:a16="http://schemas.microsoft.com/office/drawing/2014/main" id="{8FFFBE0A-FA9B-4BDB-8EA1-FD055E0701D9}"/>
              </a:ext>
            </a:extLst>
          </p:cNvPr>
          <p:cNvCxnSpPr>
            <a:stCxn id="7" idx="3"/>
            <a:endCxn id="8" idx="2"/>
          </p:cNvCxnSpPr>
          <p:nvPr/>
        </p:nvCxnSpPr>
        <p:spPr>
          <a:xfrm flipV="1">
            <a:off x="1737364" y="1782847"/>
            <a:ext cx="40796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53B66C24-114F-4F09-BF99-712AD32D7121}"/>
              </a:ext>
            </a:extLst>
          </p:cNvPr>
          <p:cNvCxnSpPr>
            <a:cxnSpLocks/>
            <a:stCxn id="8" idx="6"/>
            <a:endCxn id="11" idx="1"/>
          </p:cNvCxnSpPr>
          <p:nvPr/>
        </p:nvCxnSpPr>
        <p:spPr>
          <a:xfrm>
            <a:off x="2426678" y="1782847"/>
            <a:ext cx="40796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F63470AD-9BCB-4267-BCD6-3565A8FF6C3D}"/>
              </a:ext>
            </a:extLst>
          </p:cNvPr>
          <p:cNvCxnSpPr>
            <a:cxnSpLocks/>
            <a:stCxn id="11" idx="3"/>
            <a:endCxn id="41" idx="1"/>
          </p:cNvCxnSpPr>
          <p:nvPr/>
        </p:nvCxnSpPr>
        <p:spPr>
          <a:xfrm flipV="1">
            <a:off x="4140164" y="1782845"/>
            <a:ext cx="86367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1F9F503-626B-4C73-BF7F-6445A188EF71}"/>
              </a:ext>
            </a:extLst>
          </p:cNvPr>
          <p:cNvCxnSpPr>
            <a:cxnSpLocks/>
            <a:stCxn id="8" idx="4"/>
            <a:endCxn id="49" idx="1"/>
          </p:cNvCxnSpPr>
          <p:nvPr/>
        </p:nvCxnSpPr>
        <p:spPr>
          <a:xfrm rot="16200000" flipH="1">
            <a:off x="1149466" y="3060059"/>
            <a:ext cx="2809441" cy="5363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E5E8C2AF-CFF6-46C2-AE8C-D2F535386E3E}"/>
              </a:ext>
            </a:extLst>
          </p:cNvPr>
          <p:cNvCxnSpPr>
            <a:cxnSpLocks/>
            <a:stCxn id="11" idx="2"/>
          </p:cNvCxnSpPr>
          <p:nvPr/>
        </p:nvCxnSpPr>
        <p:spPr>
          <a:xfrm>
            <a:off x="3487401" y="2941442"/>
            <a:ext cx="0" cy="64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C60FF1C2-1F66-4F3E-A710-9E8A2587A87E}"/>
              </a:ext>
            </a:extLst>
          </p:cNvPr>
          <p:cNvSpPr txBox="1"/>
          <p:nvPr/>
        </p:nvSpPr>
        <p:spPr>
          <a:xfrm>
            <a:off x="5010429" y="3030642"/>
            <a:ext cx="1292341" cy="246221"/>
          </a:xfrm>
          <a:prstGeom prst="rect">
            <a:avLst/>
          </a:prstGeom>
          <a:noFill/>
        </p:spPr>
        <p:txBody>
          <a:bodyPr wrap="none" rtlCol="0">
            <a:spAutoFit/>
          </a:bodyPr>
          <a:lstStyle/>
          <a:p>
            <a:r>
              <a:rPr kumimoji="1" lang="en-US" altLang="ja-JP" sz="1000"/>
              <a:t>bt020a.</a:t>
            </a:r>
            <a:r>
              <a:rPr kumimoji="1" lang="ja-JP" altLang="en-US" sz="1000"/>
              <a:t>効果リスト</a:t>
            </a:r>
            <a:endParaRPr kumimoji="1" lang="en-US" altLang="ja-JP" sz="1000" dirty="0"/>
          </a:p>
        </p:txBody>
      </p:sp>
      <p:cxnSp>
        <p:nvCxnSpPr>
          <p:cNvPr id="33" name="直線矢印コネクタ 32">
            <a:extLst>
              <a:ext uri="{FF2B5EF4-FFF2-40B4-BE49-F238E27FC236}">
                <a16:creationId xmlns:a16="http://schemas.microsoft.com/office/drawing/2014/main" id="{F300C525-AFD9-4E4F-86B3-53A7A21F592C}"/>
              </a:ext>
            </a:extLst>
          </p:cNvPr>
          <p:cNvCxnSpPr>
            <a:cxnSpLocks/>
            <a:stCxn id="49" idx="3"/>
            <a:endCxn id="41" idx="2"/>
          </p:cNvCxnSpPr>
          <p:nvPr/>
        </p:nvCxnSpPr>
        <p:spPr>
          <a:xfrm flipV="1">
            <a:off x="4115682" y="2941436"/>
            <a:ext cx="1540918" cy="17915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7BA252DC-ECC4-4D6A-8D27-7670C55A05C5}"/>
              </a:ext>
            </a:extLst>
          </p:cNvPr>
          <p:cNvSpPr txBox="1"/>
          <p:nvPr/>
        </p:nvSpPr>
        <p:spPr>
          <a:xfrm>
            <a:off x="2821192" y="5987526"/>
            <a:ext cx="1332416" cy="246221"/>
          </a:xfrm>
          <a:prstGeom prst="rect">
            <a:avLst/>
          </a:prstGeom>
          <a:noFill/>
        </p:spPr>
        <p:txBody>
          <a:bodyPr wrap="none" rtlCol="0">
            <a:spAutoFit/>
          </a:bodyPr>
          <a:lstStyle/>
          <a:p>
            <a:r>
              <a:rPr kumimoji="1" lang="en-US" altLang="ja-JP" sz="1000"/>
              <a:t>bt030.</a:t>
            </a:r>
            <a:r>
              <a:rPr kumimoji="1" lang="ja-JP" altLang="en-US" sz="1000"/>
              <a:t>部位選択画面</a:t>
            </a:r>
            <a:endParaRPr kumimoji="1" lang="en-US" altLang="ja-JP" sz="1000" dirty="0"/>
          </a:p>
        </p:txBody>
      </p:sp>
      <p:sp>
        <p:nvSpPr>
          <p:cNvPr id="37" name="四角形: 角を丸くする 36">
            <a:extLst>
              <a:ext uri="{FF2B5EF4-FFF2-40B4-BE49-F238E27FC236}">
                <a16:creationId xmlns:a16="http://schemas.microsoft.com/office/drawing/2014/main" id="{63C78E06-8991-4A62-A07D-AC5B9400F544}"/>
              </a:ext>
            </a:extLst>
          </p:cNvPr>
          <p:cNvSpPr/>
          <p:nvPr/>
        </p:nvSpPr>
        <p:spPr>
          <a:xfrm>
            <a:off x="4898382" y="5163648"/>
            <a:ext cx="2703569" cy="82344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solidFill>
              </a:rPr>
              <a:t>メニューボタン以降は</a:t>
            </a:r>
            <a:endParaRPr kumimoji="1" lang="en-US" altLang="ja-JP" sz="1000">
              <a:solidFill>
                <a:schemeClr val="tx1"/>
              </a:solidFill>
            </a:endParaRPr>
          </a:p>
          <a:p>
            <a:pPr algn="ctr"/>
            <a:r>
              <a:rPr kumimoji="1" lang="en-US" altLang="ja-JP" sz="1000">
                <a:solidFill>
                  <a:schemeClr val="tx1"/>
                </a:solidFill>
              </a:rPr>
              <a:t>【GP01】</a:t>
            </a:r>
            <a:r>
              <a:rPr kumimoji="1" lang="ja-JP" altLang="en-US" sz="1000">
                <a:solidFill>
                  <a:schemeClr val="tx1"/>
                </a:solidFill>
              </a:rPr>
              <a:t>バトルメニュー仕様を参照。</a:t>
            </a:r>
          </a:p>
        </p:txBody>
      </p:sp>
      <p:sp>
        <p:nvSpPr>
          <p:cNvPr id="38" name="テキスト ボックス 37">
            <a:extLst>
              <a:ext uri="{FF2B5EF4-FFF2-40B4-BE49-F238E27FC236}">
                <a16:creationId xmlns:a16="http://schemas.microsoft.com/office/drawing/2014/main" id="{8D451496-C175-4AE4-B4B9-F6BC37E63FB8}"/>
              </a:ext>
            </a:extLst>
          </p:cNvPr>
          <p:cNvSpPr txBox="1"/>
          <p:nvPr/>
        </p:nvSpPr>
        <p:spPr>
          <a:xfrm>
            <a:off x="1997703" y="1459680"/>
            <a:ext cx="902811" cy="215444"/>
          </a:xfrm>
          <a:prstGeom prst="rect">
            <a:avLst/>
          </a:prstGeom>
          <a:noFill/>
        </p:spPr>
        <p:txBody>
          <a:bodyPr wrap="none" rtlCol="0">
            <a:spAutoFit/>
          </a:bodyPr>
          <a:lstStyle/>
          <a:p>
            <a:r>
              <a:rPr kumimoji="1" lang="ja-JP" altLang="en-US" sz="800"/>
              <a:t>キャラアイコン</a:t>
            </a:r>
            <a:endParaRPr kumimoji="1" lang="en-US" altLang="ja-JP" sz="800" dirty="0"/>
          </a:p>
        </p:txBody>
      </p:sp>
      <p:sp>
        <p:nvSpPr>
          <p:cNvPr id="39" name="テキスト ボックス 38">
            <a:extLst>
              <a:ext uri="{FF2B5EF4-FFF2-40B4-BE49-F238E27FC236}">
                <a16:creationId xmlns:a16="http://schemas.microsoft.com/office/drawing/2014/main" id="{94FCF95A-C290-4D51-A2D1-3A7340CEE006}"/>
              </a:ext>
            </a:extLst>
          </p:cNvPr>
          <p:cNvSpPr txBox="1"/>
          <p:nvPr/>
        </p:nvSpPr>
        <p:spPr>
          <a:xfrm>
            <a:off x="2076420" y="4463202"/>
            <a:ext cx="800219" cy="215444"/>
          </a:xfrm>
          <a:prstGeom prst="rect">
            <a:avLst/>
          </a:prstGeom>
          <a:noFill/>
        </p:spPr>
        <p:txBody>
          <a:bodyPr wrap="none" rtlCol="0">
            <a:spAutoFit/>
          </a:bodyPr>
          <a:lstStyle/>
          <a:p>
            <a:r>
              <a:rPr kumimoji="1" lang="ja-JP" altLang="en-US" sz="800"/>
              <a:t>怪獣アイコン</a:t>
            </a:r>
            <a:endParaRPr kumimoji="1" lang="en-US" altLang="ja-JP" sz="800" dirty="0"/>
          </a:p>
        </p:txBody>
      </p:sp>
    </p:spTree>
    <p:extLst>
      <p:ext uri="{BB962C8B-B14F-4D97-AF65-F5344CB8AC3E}">
        <p14:creationId xmlns:p14="http://schemas.microsoft.com/office/powerpoint/2010/main" val="1286870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042821" cy="338554"/>
          </a:xfrm>
          <a:prstGeom prst="rect">
            <a:avLst/>
          </a:prstGeom>
          <a:noFill/>
        </p:spPr>
        <p:txBody>
          <a:bodyPr wrap="none" rtlCol="0">
            <a:spAutoFit/>
          </a:bodyPr>
          <a:lstStyle/>
          <a:p>
            <a:r>
              <a:rPr kumimoji="1" lang="ja-JP" altLang="en-US" sz="1600" b="1"/>
              <a:t>●</a:t>
            </a:r>
            <a:r>
              <a:rPr kumimoji="1" lang="en-US" altLang="ja-JP" sz="1600" b="1"/>
              <a:t>bt020.</a:t>
            </a:r>
            <a:r>
              <a:rPr kumimoji="1" lang="ja-JP" altLang="en-US" sz="1600" b="1"/>
              <a:t>バトルキャラ詳細画面</a:t>
            </a:r>
            <a:endParaRPr kumimoji="1" lang="ja-JP" altLang="en-US" sz="1600" dirty="0"/>
          </a:p>
        </p:txBody>
      </p:sp>
      <p:pic>
        <p:nvPicPr>
          <p:cNvPr id="3" name="図 2" descr="小さい, 座る, モニター, コンピュータ が含まれている画像&#10;&#10;自動的に生成された説明">
            <a:extLst>
              <a:ext uri="{FF2B5EF4-FFF2-40B4-BE49-F238E27FC236}">
                <a16:creationId xmlns:a16="http://schemas.microsoft.com/office/drawing/2014/main" id="{A68AFD39-FA3F-4E62-BDA8-27F36DA30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19" y="1068333"/>
            <a:ext cx="2068746" cy="3671833"/>
          </a:xfrm>
          <a:prstGeom prst="rect">
            <a:avLst/>
          </a:prstGeom>
        </p:spPr>
      </p:pic>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068333"/>
            <a:ext cx="1103586" cy="215444"/>
          </a:xfrm>
          <a:prstGeom prst="rect">
            <a:avLst/>
          </a:prstGeom>
          <a:noFill/>
        </p:spPr>
        <p:txBody>
          <a:bodyPr wrap="square" rtlCol="0">
            <a:spAutoFit/>
          </a:bodyPr>
          <a:lstStyle/>
          <a:p>
            <a:r>
              <a:rPr kumimoji="1" lang="en-US" altLang="ja-JP" sz="800"/>
              <a:t>01.</a:t>
            </a:r>
            <a:r>
              <a:rPr kumimoji="1" lang="ja-JP" altLang="en-US" sz="800"/>
              <a:t>もどるボタン</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1418410"/>
            <a:ext cx="1146468" cy="215444"/>
          </a:xfrm>
          <a:prstGeom prst="rect">
            <a:avLst/>
          </a:prstGeom>
          <a:noFill/>
        </p:spPr>
        <p:txBody>
          <a:bodyPr wrap="none" rtlCol="0">
            <a:spAutoFit/>
          </a:bodyPr>
          <a:lstStyle/>
          <a:p>
            <a:r>
              <a:rPr kumimoji="1" lang="en-US" altLang="ja-JP" sz="800"/>
              <a:t>02.</a:t>
            </a:r>
            <a:r>
              <a:rPr kumimoji="1" lang="ja-JP" altLang="en-US" sz="800"/>
              <a:t>ターゲットボタン</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1739705"/>
            <a:ext cx="1103586" cy="215444"/>
          </a:xfrm>
          <a:prstGeom prst="rect">
            <a:avLst/>
          </a:prstGeom>
          <a:noFill/>
        </p:spPr>
        <p:txBody>
          <a:bodyPr wrap="square" rtlCol="0">
            <a:spAutoFit/>
          </a:bodyPr>
          <a:lstStyle/>
          <a:p>
            <a:r>
              <a:rPr kumimoji="1" lang="en-US" altLang="ja-JP" sz="800"/>
              <a:t>03.</a:t>
            </a:r>
            <a:r>
              <a:rPr kumimoji="1" lang="ja-JP" altLang="en-US" sz="800"/>
              <a:t>選択中部位</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2061000"/>
            <a:ext cx="1103586" cy="215444"/>
          </a:xfrm>
          <a:prstGeom prst="rect">
            <a:avLst/>
          </a:prstGeom>
          <a:noFill/>
        </p:spPr>
        <p:txBody>
          <a:bodyPr wrap="square" rtlCol="0">
            <a:spAutoFit/>
          </a:bodyPr>
          <a:lstStyle/>
          <a:p>
            <a:r>
              <a:rPr kumimoji="1" lang="en-US" altLang="ja-JP" sz="800"/>
              <a:t>04.</a:t>
            </a:r>
            <a:r>
              <a:rPr kumimoji="1" lang="ja-JP" altLang="en-US" sz="800"/>
              <a:t>キャラモデル</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2382295"/>
            <a:ext cx="1103586" cy="215444"/>
          </a:xfrm>
          <a:prstGeom prst="rect">
            <a:avLst/>
          </a:prstGeom>
          <a:noFill/>
        </p:spPr>
        <p:txBody>
          <a:bodyPr wrap="square" rtlCol="0">
            <a:spAutoFit/>
          </a:bodyPr>
          <a:lstStyle/>
          <a:p>
            <a:r>
              <a:rPr kumimoji="1" lang="en-US" altLang="ja-JP" sz="800"/>
              <a:t>05.</a:t>
            </a:r>
            <a:r>
              <a:rPr kumimoji="1" lang="ja-JP" altLang="en-US" sz="800"/>
              <a:t>キャラ情報</a:t>
            </a:r>
          </a:p>
        </p:txBody>
      </p:sp>
      <p:sp>
        <p:nvSpPr>
          <p:cNvPr id="24" name="テキスト ボックス 23">
            <a:extLst>
              <a:ext uri="{FF2B5EF4-FFF2-40B4-BE49-F238E27FC236}">
                <a16:creationId xmlns:a16="http://schemas.microsoft.com/office/drawing/2014/main" id="{FA0E7949-5F76-44A6-B0B9-85C90BD622A4}"/>
              </a:ext>
            </a:extLst>
          </p:cNvPr>
          <p:cNvSpPr txBox="1"/>
          <p:nvPr/>
        </p:nvSpPr>
        <p:spPr>
          <a:xfrm>
            <a:off x="2858813" y="2688805"/>
            <a:ext cx="1103586" cy="215444"/>
          </a:xfrm>
          <a:prstGeom prst="rect">
            <a:avLst/>
          </a:prstGeom>
          <a:noFill/>
        </p:spPr>
        <p:txBody>
          <a:bodyPr wrap="square" rtlCol="0">
            <a:spAutoFit/>
          </a:bodyPr>
          <a:lstStyle/>
          <a:p>
            <a:r>
              <a:rPr kumimoji="1" lang="en-US" altLang="ja-JP" sz="800"/>
              <a:t>06.</a:t>
            </a:r>
            <a:r>
              <a:rPr kumimoji="1" lang="ja-JP" altLang="en-US" sz="800"/>
              <a:t>バフ・状態情報</a:t>
            </a:r>
          </a:p>
        </p:txBody>
      </p:sp>
      <p:sp>
        <p:nvSpPr>
          <p:cNvPr id="25" name="テキスト ボックス 24">
            <a:extLst>
              <a:ext uri="{FF2B5EF4-FFF2-40B4-BE49-F238E27FC236}">
                <a16:creationId xmlns:a16="http://schemas.microsoft.com/office/drawing/2014/main" id="{30A0EE2D-1ED1-4CCC-8198-B94BA6E3421D}"/>
              </a:ext>
            </a:extLst>
          </p:cNvPr>
          <p:cNvSpPr txBox="1"/>
          <p:nvPr/>
        </p:nvSpPr>
        <p:spPr>
          <a:xfrm>
            <a:off x="2858813" y="2997546"/>
            <a:ext cx="1103586" cy="215444"/>
          </a:xfrm>
          <a:prstGeom prst="rect">
            <a:avLst/>
          </a:prstGeom>
          <a:noFill/>
        </p:spPr>
        <p:txBody>
          <a:bodyPr wrap="square" rtlCol="0">
            <a:spAutoFit/>
          </a:bodyPr>
          <a:lstStyle/>
          <a:p>
            <a:r>
              <a:rPr kumimoji="1" lang="en-US" altLang="ja-JP" sz="800"/>
              <a:t>07.TR</a:t>
            </a:r>
            <a:r>
              <a:rPr kumimoji="1" lang="ja-JP" altLang="en-US" sz="800"/>
              <a:t>カード</a:t>
            </a:r>
          </a:p>
        </p:txBody>
      </p:sp>
      <p:sp>
        <p:nvSpPr>
          <p:cNvPr id="26" name="テキスト ボックス 25">
            <a:extLst>
              <a:ext uri="{FF2B5EF4-FFF2-40B4-BE49-F238E27FC236}">
                <a16:creationId xmlns:a16="http://schemas.microsoft.com/office/drawing/2014/main" id="{BC53DC39-7471-4611-95B2-2DD3EE241E12}"/>
              </a:ext>
            </a:extLst>
          </p:cNvPr>
          <p:cNvSpPr txBox="1"/>
          <p:nvPr/>
        </p:nvSpPr>
        <p:spPr>
          <a:xfrm>
            <a:off x="2858813" y="3319028"/>
            <a:ext cx="1103586" cy="215444"/>
          </a:xfrm>
          <a:prstGeom prst="rect">
            <a:avLst/>
          </a:prstGeom>
          <a:noFill/>
        </p:spPr>
        <p:txBody>
          <a:bodyPr wrap="square" rtlCol="0">
            <a:spAutoFit/>
          </a:bodyPr>
          <a:lstStyle/>
          <a:p>
            <a:r>
              <a:rPr kumimoji="1" lang="en-US" altLang="ja-JP" sz="800"/>
              <a:t>08.TR</a:t>
            </a:r>
            <a:r>
              <a:rPr kumimoji="1" lang="ja-JP" altLang="en-US" sz="800"/>
              <a:t>エネルギー</a:t>
            </a:r>
            <a:endParaRPr kumimoji="1" lang="en-US" altLang="ja-JP" sz="800"/>
          </a:p>
        </p:txBody>
      </p:sp>
      <p:sp>
        <p:nvSpPr>
          <p:cNvPr id="27" name="テキスト ボックス 26">
            <a:extLst>
              <a:ext uri="{FF2B5EF4-FFF2-40B4-BE49-F238E27FC236}">
                <a16:creationId xmlns:a16="http://schemas.microsoft.com/office/drawing/2014/main" id="{A08FD646-00DE-45FE-A675-202B4387995B}"/>
              </a:ext>
            </a:extLst>
          </p:cNvPr>
          <p:cNvSpPr txBox="1"/>
          <p:nvPr/>
        </p:nvSpPr>
        <p:spPr>
          <a:xfrm>
            <a:off x="2858813" y="3599687"/>
            <a:ext cx="1103586" cy="215444"/>
          </a:xfrm>
          <a:prstGeom prst="rect">
            <a:avLst/>
          </a:prstGeom>
          <a:noFill/>
        </p:spPr>
        <p:txBody>
          <a:bodyPr wrap="square" rtlCol="0">
            <a:spAutoFit/>
          </a:bodyPr>
          <a:lstStyle/>
          <a:p>
            <a:r>
              <a:rPr kumimoji="1" lang="en-US" altLang="ja-JP" sz="800"/>
              <a:t>09.</a:t>
            </a:r>
            <a:r>
              <a:rPr kumimoji="1" lang="ja-JP" altLang="en-US" sz="800"/>
              <a:t>選択中</a:t>
            </a:r>
            <a:r>
              <a:rPr kumimoji="1" lang="en-US" altLang="ja-JP" sz="800"/>
              <a:t>TR</a:t>
            </a:r>
            <a:r>
              <a:rPr kumimoji="1" lang="ja-JP" altLang="en-US" sz="800"/>
              <a:t>情報</a:t>
            </a:r>
            <a:endParaRPr kumimoji="1" lang="en-US" altLang="ja-JP" sz="800"/>
          </a:p>
        </p:txBody>
      </p:sp>
      <p:cxnSp>
        <p:nvCxnSpPr>
          <p:cNvPr id="29" name="直線コネクタ 28">
            <a:extLst>
              <a:ext uri="{FF2B5EF4-FFF2-40B4-BE49-F238E27FC236}">
                <a16:creationId xmlns:a16="http://schemas.microsoft.com/office/drawing/2014/main" id="{492E5703-4EB3-4963-AED1-58182853BB22}"/>
              </a:ext>
            </a:extLst>
          </p:cNvPr>
          <p:cNvCxnSpPr>
            <a:stCxn id="19" idx="1"/>
          </p:cNvCxnSpPr>
          <p:nvPr/>
        </p:nvCxnSpPr>
        <p:spPr>
          <a:xfrm flipH="1">
            <a:off x="1030014" y="1176055"/>
            <a:ext cx="1828799" cy="4704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flipV="1">
            <a:off x="2522483" y="1348992"/>
            <a:ext cx="336330" cy="17714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flipV="1">
            <a:off x="2051129" y="1330825"/>
            <a:ext cx="807684" cy="51660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a:off x="1459094" y="2490017"/>
            <a:ext cx="1399719" cy="179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3B96629E-A001-408C-B011-59253DBFAF61}"/>
              </a:ext>
            </a:extLst>
          </p:cNvPr>
          <p:cNvCxnSpPr>
            <a:cxnSpLocks/>
            <a:stCxn id="24" idx="1"/>
          </p:cNvCxnSpPr>
          <p:nvPr/>
        </p:nvCxnSpPr>
        <p:spPr>
          <a:xfrm flipH="1">
            <a:off x="2051129" y="2796527"/>
            <a:ext cx="807684" cy="8657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flipV="1">
            <a:off x="1860331" y="2155203"/>
            <a:ext cx="998482" cy="1351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7AABDCD-CE6D-4AC1-A4FC-0BDA94661757}"/>
              </a:ext>
            </a:extLst>
          </p:cNvPr>
          <p:cNvCxnSpPr>
            <a:cxnSpLocks/>
            <a:stCxn id="25" idx="1"/>
          </p:cNvCxnSpPr>
          <p:nvPr/>
        </p:nvCxnSpPr>
        <p:spPr>
          <a:xfrm flipH="1">
            <a:off x="1650124" y="3105268"/>
            <a:ext cx="1208689" cy="33836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F5175DA8-0A19-4007-B466-843D18A11B58}"/>
              </a:ext>
            </a:extLst>
          </p:cNvPr>
          <p:cNvCxnSpPr>
            <a:cxnSpLocks/>
            <a:stCxn id="26" idx="1"/>
          </p:cNvCxnSpPr>
          <p:nvPr/>
        </p:nvCxnSpPr>
        <p:spPr>
          <a:xfrm flipH="1">
            <a:off x="1650124" y="3426750"/>
            <a:ext cx="1208689" cy="68276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D28AECC8-F237-4876-9763-96AD626ACDA1}"/>
              </a:ext>
            </a:extLst>
          </p:cNvPr>
          <p:cNvCxnSpPr>
            <a:cxnSpLocks/>
            <a:stCxn id="27" idx="1"/>
          </p:cNvCxnSpPr>
          <p:nvPr/>
        </p:nvCxnSpPr>
        <p:spPr>
          <a:xfrm flipH="1">
            <a:off x="1944413" y="3707409"/>
            <a:ext cx="914400" cy="631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133644" cy="246221"/>
          </a:xfrm>
          <a:prstGeom prst="rect">
            <a:avLst/>
          </a:prstGeom>
          <a:noFill/>
        </p:spPr>
        <p:txBody>
          <a:bodyPr wrap="none" rtlCol="0">
            <a:spAutoFit/>
          </a:bodyPr>
          <a:lstStyle/>
          <a:p>
            <a:r>
              <a:rPr kumimoji="1" lang="en-US" altLang="ja-JP" sz="1000" b="1"/>
              <a:t>01.</a:t>
            </a:r>
            <a:r>
              <a:rPr kumimoji="1" lang="ja-JP" altLang="en-US" sz="1000" b="1"/>
              <a:t>もどるボタン</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3005951" cy="553998"/>
          </a:xfrm>
          <a:prstGeom prst="rect">
            <a:avLst/>
          </a:prstGeom>
          <a:noFill/>
        </p:spPr>
        <p:txBody>
          <a:bodyPr wrap="none" rtlCol="0">
            <a:spAutoFit/>
          </a:bodyPr>
          <a:lstStyle/>
          <a:p>
            <a:r>
              <a:rPr kumimoji="1" lang="ja-JP" altLang="en-US" sz="1000"/>
              <a:t>バトルにもどるボタン。</a:t>
            </a:r>
            <a:r>
              <a:rPr kumimoji="1" lang="en-US" altLang="ja-JP" sz="1000"/>
              <a:t>1st</a:t>
            </a:r>
            <a:r>
              <a:rPr kumimoji="1" lang="ja-JP" altLang="en-US" sz="1000"/>
              <a:t>同様▶でもよい。</a:t>
            </a:r>
            <a:endParaRPr kumimoji="1" lang="en-US" altLang="ja-JP" sz="1000"/>
          </a:p>
          <a:p>
            <a:r>
              <a:rPr kumimoji="1" lang="ja-JP" altLang="en-US" sz="1000"/>
              <a:t>配置的には他の箇所と合わせ左上にしているが、</a:t>
            </a:r>
            <a:endParaRPr kumimoji="1" lang="en-US" altLang="ja-JP" sz="1000"/>
          </a:p>
          <a:p>
            <a:r>
              <a:rPr kumimoji="1" lang="ja-JP" altLang="en-US" sz="1000"/>
              <a:t>デザイナが調整してもよい。</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537916"/>
            <a:ext cx="1390124" cy="246221"/>
          </a:xfrm>
          <a:prstGeom prst="rect">
            <a:avLst/>
          </a:prstGeom>
          <a:noFill/>
        </p:spPr>
        <p:txBody>
          <a:bodyPr wrap="none" rtlCol="0">
            <a:spAutoFit/>
          </a:bodyPr>
          <a:lstStyle/>
          <a:p>
            <a:r>
              <a:rPr kumimoji="1" lang="en-US" altLang="ja-JP" sz="1000" b="1"/>
              <a:t>02.</a:t>
            </a:r>
            <a:r>
              <a:rPr kumimoji="1" lang="ja-JP" altLang="en-US" sz="1000" b="1"/>
              <a:t>ターゲットボタン</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813446"/>
            <a:ext cx="2108269" cy="246221"/>
          </a:xfrm>
          <a:prstGeom prst="rect">
            <a:avLst/>
          </a:prstGeom>
          <a:noFill/>
        </p:spPr>
        <p:txBody>
          <a:bodyPr wrap="none" rtlCol="0">
            <a:spAutoFit/>
          </a:bodyPr>
          <a:lstStyle/>
          <a:p>
            <a:r>
              <a:rPr kumimoji="1" lang="ja-JP" altLang="en-US" sz="1000"/>
              <a:t>部位選択画面に遷移するボタン。</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2168722"/>
            <a:ext cx="1005403" cy="246221"/>
          </a:xfrm>
          <a:prstGeom prst="rect">
            <a:avLst/>
          </a:prstGeom>
          <a:noFill/>
        </p:spPr>
        <p:txBody>
          <a:bodyPr wrap="none" rtlCol="0">
            <a:spAutoFit/>
          </a:bodyPr>
          <a:lstStyle/>
          <a:p>
            <a:r>
              <a:rPr kumimoji="1" lang="en-US" altLang="ja-JP" sz="1000" b="1"/>
              <a:t>03.</a:t>
            </a:r>
            <a:r>
              <a:rPr kumimoji="1" lang="ja-JP" altLang="en-US" sz="1000" b="1"/>
              <a:t>選択中部位</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444252"/>
            <a:ext cx="2749471" cy="246221"/>
          </a:xfrm>
          <a:prstGeom prst="rect">
            <a:avLst/>
          </a:prstGeom>
          <a:noFill/>
        </p:spPr>
        <p:txBody>
          <a:bodyPr wrap="none" rtlCol="0">
            <a:spAutoFit/>
          </a:bodyPr>
          <a:lstStyle/>
          <a:p>
            <a:r>
              <a:rPr kumimoji="1" lang="ja-JP" altLang="en-US" sz="1000"/>
              <a:t>そのキャラが選択している部位を表示する。</a:t>
            </a:r>
            <a:endParaRPr kumimoji="1" lang="en-US" altLang="ja-JP" sz="1000"/>
          </a:p>
        </p:txBody>
      </p:sp>
      <p:sp>
        <p:nvSpPr>
          <p:cNvPr id="63" name="テキスト ボックス 62">
            <a:extLst>
              <a:ext uri="{FF2B5EF4-FFF2-40B4-BE49-F238E27FC236}">
                <a16:creationId xmlns:a16="http://schemas.microsoft.com/office/drawing/2014/main" id="{AF026CBA-4D21-48F2-B3EB-C0C0CCB4FE7A}"/>
              </a:ext>
            </a:extLst>
          </p:cNvPr>
          <p:cNvSpPr txBox="1"/>
          <p:nvPr/>
        </p:nvSpPr>
        <p:spPr>
          <a:xfrm>
            <a:off x="4240924" y="2796527"/>
            <a:ext cx="1133644" cy="246221"/>
          </a:xfrm>
          <a:prstGeom prst="rect">
            <a:avLst/>
          </a:prstGeom>
          <a:noFill/>
        </p:spPr>
        <p:txBody>
          <a:bodyPr wrap="none" rtlCol="0">
            <a:spAutoFit/>
          </a:bodyPr>
          <a:lstStyle/>
          <a:p>
            <a:r>
              <a:rPr kumimoji="1" lang="en-US" altLang="ja-JP" sz="1000" b="1"/>
              <a:t>04.</a:t>
            </a:r>
            <a:r>
              <a:rPr kumimoji="1" lang="ja-JP" altLang="en-US" sz="1000" b="1"/>
              <a:t>キャラモデル</a:t>
            </a:r>
          </a:p>
        </p:txBody>
      </p:sp>
      <p:sp>
        <p:nvSpPr>
          <p:cNvPr id="64" name="テキスト ボックス 63">
            <a:extLst>
              <a:ext uri="{FF2B5EF4-FFF2-40B4-BE49-F238E27FC236}">
                <a16:creationId xmlns:a16="http://schemas.microsoft.com/office/drawing/2014/main" id="{94786854-37CD-4038-9827-CBE4B08F176A}"/>
              </a:ext>
            </a:extLst>
          </p:cNvPr>
          <p:cNvSpPr txBox="1"/>
          <p:nvPr/>
        </p:nvSpPr>
        <p:spPr>
          <a:xfrm>
            <a:off x="4372303" y="3072057"/>
            <a:ext cx="2749471" cy="861774"/>
          </a:xfrm>
          <a:prstGeom prst="rect">
            <a:avLst/>
          </a:prstGeom>
          <a:noFill/>
        </p:spPr>
        <p:txBody>
          <a:bodyPr wrap="none" rtlCol="0">
            <a:spAutoFit/>
          </a:bodyPr>
          <a:lstStyle/>
          <a:p>
            <a:r>
              <a:rPr kumimoji="1" lang="ja-JP" altLang="en-US" sz="1000"/>
              <a:t>中央にいるキャラの情報を表示する。</a:t>
            </a:r>
            <a:endParaRPr kumimoji="1" lang="en-US" altLang="ja-JP" sz="1000"/>
          </a:p>
          <a:p>
            <a:r>
              <a:rPr kumimoji="1" lang="ja-JP" altLang="en-US" sz="1000"/>
              <a:t>中央以外のキャラは暗転させること。</a:t>
            </a:r>
            <a:endParaRPr kumimoji="1" lang="en-US" altLang="ja-JP" sz="1000"/>
          </a:p>
          <a:p>
            <a:endParaRPr kumimoji="1" lang="en-US" altLang="ja-JP" sz="1000"/>
          </a:p>
          <a:p>
            <a:r>
              <a:rPr kumimoji="1" lang="ja-JP" altLang="en-US" sz="1000"/>
              <a:t>左右スワイプか左右ボタンタップでキャラが</a:t>
            </a:r>
            <a:endParaRPr kumimoji="1" lang="en-US" altLang="ja-JP" sz="1000"/>
          </a:p>
          <a:p>
            <a:r>
              <a:rPr kumimoji="1" lang="ja-JP" altLang="en-US" sz="1000"/>
              <a:t>切り替わる。</a:t>
            </a:r>
            <a:endParaRPr kumimoji="1" lang="en-US" altLang="ja-JP" sz="1000"/>
          </a:p>
        </p:txBody>
      </p:sp>
      <p:sp>
        <p:nvSpPr>
          <p:cNvPr id="65" name="テキスト ボックス 64">
            <a:extLst>
              <a:ext uri="{FF2B5EF4-FFF2-40B4-BE49-F238E27FC236}">
                <a16:creationId xmlns:a16="http://schemas.microsoft.com/office/drawing/2014/main" id="{24DB262B-E13B-479E-AB32-2B72AEAA1A06}"/>
              </a:ext>
            </a:extLst>
          </p:cNvPr>
          <p:cNvSpPr txBox="1"/>
          <p:nvPr/>
        </p:nvSpPr>
        <p:spPr>
          <a:xfrm>
            <a:off x="4240924" y="3986404"/>
            <a:ext cx="1005403" cy="246221"/>
          </a:xfrm>
          <a:prstGeom prst="rect">
            <a:avLst/>
          </a:prstGeom>
          <a:noFill/>
        </p:spPr>
        <p:txBody>
          <a:bodyPr wrap="none" rtlCol="0">
            <a:spAutoFit/>
          </a:bodyPr>
          <a:lstStyle/>
          <a:p>
            <a:r>
              <a:rPr kumimoji="1" lang="en-US" altLang="ja-JP" sz="1000" b="1"/>
              <a:t>05.</a:t>
            </a:r>
            <a:r>
              <a:rPr kumimoji="1" lang="ja-JP" altLang="en-US" sz="1000" b="1"/>
              <a:t>キャラ情報</a:t>
            </a:r>
          </a:p>
        </p:txBody>
      </p:sp>
      <p:sp>
        <p:nvSpPr>
          <p:cNvPr id="66" name="テキスト ボックス 65">
            <a:extLst>
              <a:ext uri="{FF2B5EF4-FFF2-40B4-BE49-F238E27FC236}">
                <a16:creationId xmlns:a16="http://schemas.microsoft.com/office/drawing/2014/main" id="{E8E203B1-AE67-4A2B-816E-E7F8DFA3227B}"/>
              </a:ext>
            </a:extLst>
          </p:cNvPr>
          <p:cNvSpPr txBox="1"/>
          <p:nvPr/>
        </p:nvSpPr>
        <p:spPr>
          <a:xfrm>
            <a:off x="4372303" y="4261934"/>
            <a:ext cx="3903633" cy="861774"/>
          </a:xfrm>
          <a:prstGeom prst="rect">
            <a:avLst/>
          </a:prstGeom>
          <a:noFill/>
        </p:spPr>
        <p:txBody>
          <a:bodyPr wrap="none" rtlCol="0">
            <a:spAutoFit/>
          </a:bodyPr>
          <a:lstStyle/>
          <a:p>
            <a:r>
              <a:rPr kumimoji="1" lang="ja-JP" altLang="en-US" sz="1000"/>
              <a:t>選択中のキャラ名、兵科と各種修正後のパラメータを表示する。</a:t>
            </a:r>
            <a:endParaRPr kumimoji="1" lang="en-US" altLang="ja-JP" sz="1000"/>
          </a:p>
          <a:p>
            <a:r>
              <a:rPr kumimoji="1" lang="ja-JP" altLang="en-US" sz="1000"/>
              <a:t>リーダーアイコンもここに表示。</a:t>
            </a:r>
            <a:endParaRPr kumimoji="1" lang="en-US" altLang="ja-JP" sz="1000"/>
          </a:p>
          <a:p>
            <a:r>
              <a:rPr kumimoji="1" lang="ja-JP" altLang="en-US" sz="1000"/>
              <a:t>カードを切り替えているときは、完全に切り替わったら情報を</a:t>
            </a:r>
            <a:endParaRPr kumimoji="1" lang="en-US" altLang="ja-JP" sz="1000"/>
          </a:p>
          <a:p>
            <a:r>
              <a:rPr kumimoji="1" lang="ja-JP" altLang="en-US" sz="1000"/>
              <a:t>書き換えるようにする。</a:t>
            </a:r>
            <a:endParaRPr kumimoji="1" lang="en-US" altLang="ja-JP" sz="1000"/>
          </a:p>
          <a:p>
            <a:r>
              <a:rPr kumimoji="1" lang="ja-JP" altLang="en-US" sz="1000"/>
              <a:t>また、</a:t>
            </a:r>
            <a:r>
              <a:rPr kumimoji="1" lang="en-US" altLang="ja-JP" sz="1000"/>
              <a:t>TR</a:t>
            </a:r>
            <a:r>
              <a:rPr kumimoji="1" lang="ja-JP" altLang="en-US" sz="1000"/>
              <a:t>カードを切り替えた場合も情報が書き換わる。</a:t>
            </a:r>
            <a:endParaRPr kumimoji="1" lang="en-US" altLang="ja-JP" sz="1000"/>
          </a:p>
        </p:txBody>
      </p:sp>
      <p:sp>
        <p:nvSpPr>
          <p:cNvPr id="67" name="テキスト ボックス 66">
            <a:extLst>
              <a:ext uri="{FF2B5EF4-FFF2-40B4-BE49-F238E27FC236}">
                <a16:creationId xmlns:a16="http://schemas.microsoft.com/office/drawing/2014/main" id="{B8718E2E-C9CB-4701-947A-A80BE88D415B}"/>
              </a:ext>
            </a:extLst>
          </p:cNvPr>
          <p:cNvSpPr txBox="1"/>
          <p:nvPr/>
        </p:nvSpPr>
        <p:spPr>
          <a:xfrm>
            <a:off x="4240924" y="5178131"/>
            <a:ext cx="877163" cy="246221"/>
          </a:xfrm>
          <a:prstGeom prst="rect">
            <a:avLst/>
          </a:prstGeom>
          <a:noFill/>
        </p:spPr>
        <p:txBody>
          <a:bodyPr wrap="none" rtlCol="0">
            <a:spAutoFit/>
          </a:bodyPr>
          <a:lstStyle/>
          <a:p>
            <a:r>
              <a:rPr kumimoji="1" lang="en-US" altLang="ja-JP" sz="1000" b="1"/>
              <a:t>06.</a:t>
            </a:r>
            <a:r>
              <a:rPr kumimoji="1" lang="ja-JP" altLang="en-US" sz="1000" b="1"/>
              <a:t>バフ情報</a:t>
            </a:r>
          </a:p>
        </p:txBody>
      </p:sp>
      <p:sp>
        <p:nvSpPr>
          <p:cNvPr id="68" name="テキスト ボックス 67">
            <a:extLst>
              <a:ext uri="{FF2B5EF4-FFF2-40B4-BE49-F238E27FC236}">
                <a16:creationId xmlns:a16="http://schemas.microsoft.com/office/drawing/2014/main" id="{E8B470C8-3835-4263-BAEA-E98F1C31E99D}"/>
              </a:ext>
            </a:extLst>
          </p:cNvPr>
          <p:cNvSpPr txBox="1"/>
          <p:nvPr/>
        </p:nvSpPr>
        <p:spPr>
          <a:xfrm>
            <a:off x="4372303" y="5453661"/>
            <a:ext cx="4160113" cy="553998"/>
          </a:xfrm>
          <a:prstGeom prst="rect">
            <a:avLst/>
          </a:prstGeom>
          <a:noFill/>
        </p:spPr>
        <p:txBody>
          <a:bodyPr wrap="none" rtlCol="0">
            <a:spAutoFit/>
          </a:bodyPr>
          <a:lstStyle/>
          <a:p>
            <a:r>
              <a:rPr kumimoji="1" lang="ja-JP" altLang="en-US" sz="1000"/>
              <a:t>そのキャラに掛かっているバフが何に影響を与えているかを大まかに</a:t>
            </a:r>
            <a:endParaRPr kumimoji="1" lang="en-US" altLang="ja-JP" sz="1000"/>
          </a:p>
          <a:p>
            <a:r>
              <a:rPr kumimoji="1" lang="ja-JP" altLang="en-US" sz="1000"/>
              <a:t>表す。また、状態異常のアイコンもここに表示する。</a:t>
            </a:r>
            <a:endParaRPr kumimoji="1" lang="en-US" altLang="ja-JP" sz="1000"/>
          </a:p>
          <a:p>
            <a:r>
              <a:rPr kumimoji="1" lang="ja-JP" altLang="en-US" sz="1000"/>
              <a:t>本情報をタップすると</a:t>
            </a:r>
            <a:r>
              <a:rPr kumimoji="1" lang="en-US" altLang="ja-JP" sz="1000"/>
              <a:t>bt020a.</a:t>
            </a:r>
            <a:r>
              <a:rPr kumimoji="1" lang="ja-JP" altLang="en-US" sz="1000"/>
              <a:t>効果一覧を表示する。</a:t>
            </a:r>
            <a:endParaRPr kumimoji="1" lang="en-US" altLang="ja-JP" sz="1000"/>
          </a:p>
        </p:txBody>
      </p:sp>
      <p:sp>
        <p:nvSpPr>
          <p:cNvPr id="69" name="テキスト ボックス 68">
            <a:extLst>
              <a:ext uri="{FF2B5EF4-FFF2-40B4-BE49-F238E27FC236}">
                <a16:creationId xmlns:a16="http://schemas.microsoft.com/office/drawing/2014/main" id="{4C1A925C-1A83-40EE-9F7E-144EE447137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spTree>
    <p:extLst>
      <p:ext uri="{BB962C8B-B14F-4D97-AF65-F5344CB8AC3E}">
        <p14:creationId xmlns:p14="http://schemas.microsoft.com/office/powerpoint/2010/main" val="80063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042821" cy="338554"/>
          </a:xfrm>
          <a:prstGeom prst="rect">
            <a:avLst/>
          </a:prstGeom>
          <a:noFill/>
        </p:spPr>
        <p:txBody>
          <a:bodyPr wrap="none" rtlCol="0">
            <a:spAutoFit/>
          </a:bodyPr>
          <a:lstStyle/>
          <a:p>
            <a:r>
              <a:rPr kumimoji="1" lang="ja-JP" altLang="en-US" sz="1600" b="1"/>
              <a:t>●</a:t>
            </a:r>
            <a:r>
              <a:rPr kumimoji="1" lang="en-US" altLang="ja-JP" sz="1600" b="1"/>
              <a:t>bt020.</a:t>
            </a:r>
            <a:r>
              <a:rPr kumimoji="1" lang="ja-JP" altLang="en-US" sz="1600" b="1"/>
              <a:t>バトルキャラ詳細画面</a:t>
            </a:r>
            <a:endParaRPr kumimoji="1" lang="ja-JP" altLang="en-US" sz="1600" dirty="0"/>
          </a:p>
        </p:txBody>
      </p:sp>
      <p:pic>
        <p:nvPicPr>
          <p:cNvPr id="3" name="図 2" descr="小さい, 座る, モニター, コンピュータ が含まれている画像&#10;&#10;自動的に生成された説明">
            <a:extLst>
              <a:ext uri="{FF2B5EF4-FFF2-40B4-BE49-F238E27FC236}">
                <a16:creationId xmlns:a16="http://schemas.microsoft.com/office/drawing/2014/main" id="{A68AFD39-FA3F-4E62-BDA8-27F36DA30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19" y="1068333"/>
            <a:ext cx="2068746" cy="3671833"/>
          </a:xfrm>
          <a:prstGeom prst="rect">
            <a:avLst/>
          </a:prstGeom>
        </p:spPr>
      </p:pic>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068333"/>
            <a:ext cx="1103586" cy="215444"/>
          </a:xfrm>
          <a:prstGeom prst="rect">
            <a:avLst/>
          </a:prstGeom>
          <a:noFill/>
        </p:spPr>
        <p:txBody>
          <a:bodyPr wrap="square" rtlCol="0">
            <a:spAutoFit/>
          </a:bodyPr>
          <a:lstStyle/>
          <a:p>
            <a:r>
              <a:rPr kumimoji="1" lang="en-US" altLang="ja-JP" sz="800"/>
              <a:t>01.</a:t>
            </a:r>
            <a:r>
              <a:rPr kumimoji="1" lang="ja-JP" altLang="en-US" sz="800"/>
              <a:t>もどるボタン</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1418410"/>
            <a:ext cx="1146468" cy="215444"/>
          </a:xfrm>
          <a:prstGeom prst="rect">
            <a:avLst/>
          </a:prstGeom>
          <a:noFill/>
        </p:spPr>
        <p:txBody>
          <a:bodyPr wrap="none" rtlCol="0">
            <a:spAutoFit/>
          </a:bodyPr>
          <a:lstStyle/>
          <a:p>
            <a:r>
              <a:rPr kumimoji="1" lang="en-US" altLang="ja-JP" sz="800"/>
              <a:t>02.</a:t>
            </a:r>
            <a:r>
              <a:rPr kumimoji="1" lang="ja-JP" altLang="en-US" sz="800"/>
              <a:t>ターゲットボタン</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1739705"/>
            <a:ext cx="1103586" cy="215444"/>
          </a:xfrm>
          <a:prstGeom prst="rect">
            <a:avLst/>
          </a:prstGeom>
          <a:noFill/>
        </p:spPr>
        <p:txBody>
          <a:bodyPr wrap="square" rtlCol="0">
            <a:spAutoFit/>
          </a:bodyPr>
          <a:lstStyle/>
          <a:p>
            <a:r>
              <a:rPr kumimoji="1" lang="en-US" altLang="ja-JP" sz="800"/>
              <a:t>03.</a:t>
            </a:r>
            <a:r>
              <a:rPr kumimoji="1" lang="ja-JP" altLang="en-US" sz="800"/>
              <a:t>選択中部位</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2061000"/>
            <a:ext cx="1103586" cy="215444"/>
          </a:xfrm>
          <a:prstGeom prst="rect">
            <a:avLst/>
          </a:prstGeom>
          <a:noFill/>
        </p:spPr>
        <p:txBody>
          <a:bodyPr wrap="square" rtlCol="0">
            <a:spAutoFit/>
          </a:bodyPr>
          <a:lstStyle/>
          <a:p>
            <a:r>
              <a:rPr kumimoji="1" lang="en-US" altLang="ja-JP" sz="800"/>
              <a:t>04.</a:t>
            </a:r>
            <a:r>
              <a:rPr kumimoji="1" lang="ja-JP" altLang="en-US" sz="800"/>
              <a:t>キャラモデル</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2382295"/>
            <a:ext cx="1103586" cy="215444"/>
          </a:xfrm>
          <a:prstGeom prst="rect">
            <a:avLst/>
          </a:prstGeom>
          <a:noFill/>
        </p:spPr>
        <p:txBody>
          <a:bodyPr wrap="square" rtlCol="0">
            <a:spAutoFit/>
          </a:bodyPr>
          <a:lstStyle/>
          <a:p>
            <a:r>
              <a:rPr kumimoji="1" lang="en-US" altLang="ja-JP" sz="800"/>
              <a:t>05.</a:t>
            </a:r>
            <a:r>
              <a:rPr kumimoji="1" lang="ja-JP" altLang="en-US" sz="800"/>
              <a:t>キャラ情報</a:t>
            </a:r>
          </a:p>
        </p:txBody>
      </p:sp>
      <p:sp>
        <p:nvSpPr>
          <p:cNvPr id="24" name="テキスト ボックス 23">
            <a:extLst>
              <a:ext uri="{FF2B5EF4-FFF2-40B4-BE49-F238E27FC236}">
                <a16:creationId xmlns:a16="http://schemas.microsoft.com/office/drawing/2014/main" id="{FA0E7949-5F76-44A6-B0B9-85C90BD622A4}"/>
              </a:ext>
            </a:extLst>
          </p:cNvPr>
          <p:cNvSpPr txBox="1"/>
          <p:nvPr/>
        </p:nvSpPr>
        <p:spPr>
          <a:xfrm>
            <a:off x="2858813" y="2688805"/>
            <a:ext cx="1103586" cy="215444"/>
          </a:xfrm>
          <a:prstGeom prst="rect">
            <a:avLst/>
          </a:prstGeom>
          <a:noFill/>
        </p:spPr>
        <p:txBody>
          <a:bodyPr wrap="square" rtlCol="0">
            <a:spAutoFit/>
          </a:bodyPr>
          <a:lstStyle/>
          <a:p>
            <a:r>
              <a:rPr kumimoji="1" lang="en-US" altLang="ja-JP" sz="800"/>
              <a:t>06.</a:t>
            </a:r>
            <a:r>
              <a:rPr kumimoji="1" lang="ja-JP" altLang="en-US" sz="800"/>
              <a:t>バフ・状態情報</a:t>
            </a:r>
          </a:p>
        </p:txBody>
      </p:sp>
      <p:sp>
        <p:nvSpPr>
          <p:cNvPr id="25" name="テキスト ボックス 24">
            <a:extLst>
              <a:ext uri="{FF2B5EF4-FFF2-40B4-BE49-F238E27FC236}">
                <a16:creationId xmlns:a16="http://schemas.microsoft.com/office/drawing/2014/main" id="{30A0EE2D-1ED1-4CCC-8198-B94BA6E3421D}"/>
              </a:ext>
            </a:extLst>
          </p:cNvPr>
          <p:cNvSpPr txBox="1"/>
          <p:nvPr/>
        </p:nvSpPr>
        <p:spPr>
          <a:xfrm>
            <a:off x="2858813" y="2997546"/>
            <a:ext cx="1103586" cy="215444"/>
          </a:xfrm>
          <a:prstGeom prst="rect">
            <a:avLst/>
          </a:prstGeom>
          <a:noFill/>
        </p:spPr>
        <p:txBody>
          <a:bodyPr wrap="square" rtlCol="0">
            <a:spAutoFit/>
          </a:bodyPr>
          <a:lstStyle/>
          <a:p>
            <a:r>
              <a:rPr kumimoji="1" lang="en-US" altLang="ja-JP" sz="800"/>
              <a:t>07.TR</a:t>
            </a:r>
            <a:r>
              <a:rPr kumimoji="1" lang="ja-JP" altLang="en-US" sz="800"/>
              <a:t>カード</a:t>
            </a:r>
          </a:p>
        </p:txBody>
      </p:sp>
      <p:sp>
        <p:nvSpPr>
          <p:cNvPr id="26" name="テキスト ボックス 25">
            <a:extLst>
              <a:ext uri="{FF2B5EF4-FFF2-40B4-BE49-F238E27FC236}">
                <a16:creationId xmlns:a16="http://schemas.microsoft.com/office/drawing/2014/main" id="{BC53DC39-7471-4611-95B2-2DD3EE241E12}"/>
              </a:ext>
            </a:extLst>
          </p:cNvPr>
          <p:cNvSpPr txBox="1"/>
          <p:nvPr/>
        </p:nvSpPr>
        <p:spPr>
          <a:xfrm>
            <a:off x="2858813" y="3319028"/>
            <a:ext cx="1103586" cy="215444"/>
          </a:xfrm>
          <a:prstGeom prst="rect">
            <a:avLst/>
          </a:prstGeom>
          <a:noFill/>
        </p:spPr>
        <p:txBody>
          <a:bodyPr wrap="square" rtlCol="0">
            <a:spAutoFit/>
          </a:bodyPr>
          <a:lstStyle/>
          <a:p>
            <a:r>
              <a:rPr kumimoji="1" lang="en-US" altLang="ja-JP" sz="800"/>
              <a:t>08.TR</a:t>
            </a:r>
            <a:r>
              <a:rPr kumimoji="1" lang="ja-JP" altLang="en-US" sz="800"/>
              <a:t>エネルギー</a:t>
            </a:r>
            <a:endParaRPr kumimoji="1" lang="en-US" altLang="ja-JP" sz="800"/>
          </a:p>
        </p:txBody>
      </p:sp>
      <p:sp>
        <p:nvSpPr>
          <p:cNvPr id="27" name="テキスト ボックス 26">
            <a:extLst>
              <a:ext uri="{FF2B5EF4-FFF2-40B4-BE49-F238E27FC236}">
                <a16:creationId xmlns:a16="http://schemas.microsoft.com/office/drawing/2014/main" id="{A08FD646-00DE-45FE-A675-202B4387995B}"/>
              </a:ext>
            </a:extLst>
          </p:cNvPr>
          <p:cNvSpPr txBox="1"/>
          <p:nvPr/>
        </p:nvSpPr>
        <p:spPr>
          <a:xfrm>
            <a:off x="2858813" y="3599687"/>
            <a:ext cx="1103586" cy="215444"/>
          </a:xfrm>
          <a:prstGeom prst="rect">
            <a:avLst/>
          </a:prstGeom>
          <a:noFill/>
        </p:spPr>
        <p:txBody>
          <a:bodyPr wrap="square" rtlCol="0">
            <a:spAutoFit/>
          </a:bodyPr>
          <a:lstStyle/>
          <a:p>
            <a:r>
              <a:rPr kumimoji="1" lang="en-US" altLang="ja-JP" sz="800"/>
              <a:t>09.</a:t>
            </a:r>
            <a:r>
              <a:rPr kumimoji="1" lang="ja-JP" altLang="en-US" sz="800"/>
              <a:t>選択中</a:t>
            </a:r>
            <a:r>
              <a:rPr kumimoji="1" lang="en-US" altLang="ja-JP" sz="800"/>
              <a:t>TR</a:t>
            </a:r>
            <a:r>
              <a:rPr kumimoji="1" lang="ja-JP" altLang="en-US" sz="800"/>
              <a:t>情報</a:t>
            </a:r>
            <a:endParaRPr kumimoji="1" lang="en-US" altLang="ja-JP" sz="800"/>
          </a:p>
        </p:txBody>
      </p:sp>
      <p:cxnSp>
        <p:nvCxnSpPr>
          <p:cNvPr id="29" name="直線コネクタ 28">
            <a:extLst>
              <a:ext uri="{FF2B5EF4-FFF2-40B4-BE49-F238E27FC236}">
                <a16:creationId xmlns:a16="http://schemas.microsoft.com/office/drawing/2014/main" id="{492E5703-4EB3-4963-AED1-58182853BB22}"/>
              </a:ext>
            </a:extLst>
          </p:cNvPr>
          <p:cNvCxnSpPr>
            <a:stCxn id="19" idx="1"/>
          </p:cNvCxnSpPr>
          <p:nvPr/>
        </p:nvCxnSpPr>
        <p:spPr>
          <a:xfrm flipH="1">
            <a:off x="1030014" y="1176055"/>
            <a:ext cx="1828799" cy="4704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flipV="1">
            <a:off x="2522483" y="1348992"/>
            <a:ext cx="336330" cy="17714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flipV="1">
            <a:off x="2051129" y="1330825"/>
            <a:ext cx="807684" cy="51660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a:off x="1459094" y="2490017"/>
            <a:ext cx="1399719" cy="179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3B96629E-A001-408C-B011-59253DBFAF61}"/>
              </a:ext>
            </a:extLst>
          </p:cNvPr>
          <p:cNvCxnSpPr>
            <a:cxnSpLocks/>
            <a:stCxn id="24" idx="1"/>
          </p:cNvCxnSpPr>
          <p:nvPr/>
        </p:nvCxnSpPr>
        <p:spPr>
          <a:xfrm flipH="1">
            <a:off x="2051129" y="2796527"/>
            <a:ext cx="807684" cy="8657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flipV="1">
            <a:off x="1860331" y="2155203"/>
            <a:ext cx="998482" cy="1351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7AABDCD-CE6D-4AC1-A4FC-0BDA94661757}"/>
              </a:ext>
            </a:extLst>
          </p:cNvPr>
          <p:cNvCxnSpPr>
            <a:cxnSpLocks/>
            <a:stCxn id="25" idx="1"/>
          </p:cNvCxnSpPr>
          <p:nvPr/>
        </p:nvCxnSpPr>
        <p:spPr>
          <a:xfrm flipH="1">
            <a:off x="1650124" y="3105268"/>
            <a:ext cx="1208689" cy="33836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F5175DA8-0A19-4007-B466-843D18A11B58}"/>
              </a:ext>
            </a:extLst>
          </p:cNvPr>
          <p:cNvCxnSpPr>
            <a:cxnSpLocks/>
            <a:stCxn id="26" idx="1"/>
          </p:cNvCxnSpPr>
          <p:nvPr/>
        </p:nvCxnSpPr>
        <p:spPr>
          <a:xfrm flipH="1">
            <a:off x="1650124" y="3426750"/>
            <a:ext cx="1208689" cy="68276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D28AECC8-F237-4876-9763-96AD626ACDA1}"/>
              </a:ext>
            </a:extLst>
          </p:cNvPr>
          <p:cNvCxnSpPr>
            <a:cxnSpLocks/>
            <a:stCxn id="27" idx="1"/>
          </p:cNvCxnSpPr>
          <p:nvPr/>
        </p:nvCxnSpPr>
        <p:spPr>
          <a:xfrm flipH="1">
            <a:off x="1944413" y="3707409"/>
            <a:ext cx="914400" cy="631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877163" cy="246221"/>
          </a:xfrm>
          <a:prstGeom prst="rect">
            <a:avLst/>
          </a:prstGeom>
          <a:noFill/>
        </p:spPr>
        <p:txBody>
          <a:bodyPr wrap="none" rtlCol="0">
            <a:spAutoFit/>
          </a:bodyPr>
          <a:lstStyle/>
          <a:p>
            <a:r>
              <a:rPr kumimoji="1" lang="en-US" altLang="ja-JP" sz="1000" b="1"/>
              <a:t>07.TR</a:t>
            </a:r>
            <a:r>
              <a:rPr kumimoji="1" lang="ja-JP" altLang="en-US" sz="1000" b="1"/>
              <a:t>カード</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2784737" cy="246221"/>
          </a:xfrm>
          <a:prstGeom prst="rect">
            <a:avLst/>
          </a:prstGeom>
          <a:noFill/>
        </p:spPr>
        <p:txBody>
          <a:bodyPr wrap="none" rtlCol="0">
            <a:spAutoFit/>
          </a:bodyPr>
          <a:lstStyle/>
          <a:p>
            <a:r>
              <a:rPr kumimoji="1" lang="ja-JP" altLang="en-US" sz="1000"/>
              <a:t>ここは</a:t>
            </a:r>
            <a:r>
              <a:rPr kumimoji="1" lang="en-US" altLang="ja-JP" sz="1000"/>
              <a:t>1st</a:t>
            </a:r>
            <a:r>
              <a:rPr kumimoji="1" lang="ja-JP" altLang="en-US" sz="1000"/>
              <a:t>プレイアブルと同様の挙動をする。</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1133644" cy="246221"/>
          </a:xfrm>
          <a:prstGeom prst="rect">
            <a:avLst/>
          </a:prstGeom>
          <a:noFill/>
        </p:spPr>
        <p:txBody>
          <a:bodyPr wrap="none" rtlCol="0">
            <a:spAutoFit/>
          </a:bodyPr>
          <a:lstStyle/>
          <a:p>
            <a:r>
              <a:rPr kumimoji="1" lang="en-US" altLang="ja-JP" sz="1000" b="1"/>
              <a:t>08.TR</a:t>
            </a:r>
            <a:r>
              <a:rPr kumimoji="1" lang="ja-JP" altLang="en-US" sz="1000" b="1"/>
              <a:t>エネルギー</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2656496" cy="246221"/>
          </a:xfrm>
          <a:prstGeom prst="rect">
            <a:avLst/>
          </a:prstGeom>
          <a:noFill/>
        </p:spPr>
        <p:txBody>
          <a:bodyPr wrap="none" rtlCol="0">
            <a:spAutoFit/>
          </a:bodyPr>
          <a:lstStyle/>
          <a:p>
            <a:r>
              <a:rPr kumimoji="1" lang="ja-JP" altLang="en-US" sz="1000"/>
              <a:t>ここは</a:t>
            </a:r>
            <a:r>
              <a:rPr kumimoji="1" lang="en-US" altLang="ja-JP" sz="1000"/>
              <a:t>1st</a:t>
            </a:r>
            <a:r>
              <a:rPr kumimoji="1" lang="ja-JP" altLang="en-US" sz="1000"/>
              <a:t>無礼アブルと同様の挙動をする。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1133644" cy="246221"/>
          </a:xfrm>
          <a:prstGeom prst="rect">
            <a:avLst/>
          </a:prstGeom>
          <a:noFill/>
        </p:spPr>
        <p:txBody>
          <a:bodyPr wrap="none" rtlCol="0">
            <a:spAutoFit/>
          </a:bodyPr>
          <a:lstStyle/>
          <a:p>
            <a:r>
              <a:rPr kumimoji="1" lang="en-US" altLang="ja-JP" sz="1000" b="1"/>
              <a:t>09.</a:t>
            </a:r>
            <a:r>
              <a:rPr kumimoji="1" lang="ja-JP" altLang="en-US" sz="1000" b="1"/>
              <a:t>選択中</a:t>
            </a:r>
            <a:r>
              <a:rPr kumimoji="1" lang="en-US" altLang="ja-JP" sz="1000" b="1"/>
              <a:t>TR</a:t>
            </a:r>
            <a:r>
              <a:rPr kumimoji="1" lang="ja-JP" altLang="en-US" sz="1000" b="1"/>
              <a:t>情報</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3262432" cy="707886"/>
          </a:xfrm>
          <a:prstGeom prst="rect">
            <a:avLst/>
          </a:prstGeom>
          <a:noFill/>
        </p:spPr>
        <p:txBody>
          <a:bodyPr wrap="none" rtlCol="0">
            <a:spAutoFit/>
          </a:bodyPr>
          <a:lstStyle/>
          <a:p>
            <a:r>
              <a:rPr kumimoji="1" lang="ja-JP" altLang="en-US" sz="1000"/>
              <a:t>選択中の</a:t>
            </a:r>
            <a:r>
              <a:rPr kumimoji="1" lang="en-US" altLang="ja-JP" sz="1000"/>
              <a:t>TR</a:t>
            </a:r>
            <a:r>
              <a:rPr kumimoji="1" lang="ja-JP" altLang="en-US" sz="1000"/>
              <a:t>情報を表示する。</a:t>
            </a:r>
            <a:endParaRPr kumimoji="1" lang="en-US" altLang="ja-JP" sz="1000"/>
          </a:p>
          <a:p>
            <a:r>
              <a:rPr kumimoji="1" lang="ja-JP" altLang="en-US" sz="1000"/>
              <a:t>リーダー効果とバトル効果の</a:t>
            </a:r>
            <a:r>
              <a:rPr kumimoji="1" lang="en-US" altLang="ja-JP" sz="1000"/>
              <a:t>2</a:t>
            </a:r>
            <a:r>
              <a:rPr kumimoji="1" lang="ja-JP" altLang="en-US" sz="1000"/>
              <a:t>種。</a:t>
            </a:r>
            <a:endParaRPr kumimoji="1" lang="en-US" altLang="ja-JP" sz="1000"/>
          </a:p>
          <a:p>
            <a:endParaRPr kumimoji="1" lang="en-US" altLang="ja-JP" sz="1000"/>
          </a:p>
          <a:p>
            <a:r>
              <a:rPr kumimoji="1" lang="ja-JP" altLang="en-US" sz="1000"/>
              <a:t>リーダーでない場合はリーダー効果は暗転表示する。</a:t>
            </a:r>
            <a:endParaRPr kumimoji="1" lang="en-US" altLang="ja-JP" sz="1000"/>
          </a:p>
        </p:txBody>
      </p:sp>
    </p:spTree>
    <p:extLst>
      <p:ext uri="{BB962C8B-B14F-4D97-AF65-F5344CB8AC3E}">
        <p14:creationId xmlns:p14="http://schemas.microsoft.com/office/powerpoint/2010/main" val="2013876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図 51" descr="コンピューターのスクリーンショット&#10;&#10;自動的に生成された説明">
            <a:extLst>
              <a:ext uri="{FF2B5EF4-FFF2-40B4-BE49-F238E27FC236}">
                <a16:creationId xmlns:a16="http://schemas.microsoft.com/office/drawing/2014/main" id="{43384A15-3553-4174-A8AA-EBD8513F2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19" y="1076476"/>
            <a:ext cx="2086525" cy="3703389"/>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2258952" cy="338554"/>
          </a:xfrm>
          <a:prstGeom prst="rect">
            <a:avLst/>
          </a:prstGeom>
          <a:noFill/>
        </p:spPr>
        <p:txBody>
          <a:bodyPr wrap="none" rtlCol="0">
            <a:spAutoFit/>
          </a:bodyPr>
          <a:lstStyle/>
          <a:p>
            <a:r>
              <a:rPr kumimoji="1" lang="ja-JP" altLang="en-US" sz="1600" b="1"/>
              <a:t>●</a:t>
            </a:r>
            <a:r>
              <a:rPr kumimoji="1" lang="en-US" altLang="ja-JP" sz="1600" b="1">
                <a:latin typeface="+mn-ea"/>
              </a:rPr>
              <a:t>bt020a.</a:t>
            </a:r>
            <a:r>
              <a:rPr kumimoji="1" lang="ja-JP" altLang="en-US" sz="1600" b="1">
                <a:latin typeface="+mn-ea"/>
              </a:rPr>
              <a:t>効果リスト</a:t>
            </a:r>
            <a:endParaRPr kumimoji="1" lang="en-US" altLang="ja-JP" sz="1600" b="1">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777784"/>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094706"/>
            <a:ext cx="933269" cy="215444"/>
          </a:xfrm>
          <a:prstGeom prst="rect">
            <a:avLst/>
          </a:prstGeom>
          <a:noFill/>
        </p:spPr>
        <p:txBody>
          <a:bodyPr wrap="none" rtlCol="0">
            <a:spAutoFit/>
          </a:bodyPr>
          <a:lstStyle/>
          <a:p>
            <a:r>
              <a:rPr kumimoji="1" lang="en-US" altLang="ja-JP" sz="800"/>
              <a:t>02.TOTAL</a:t>
            </a:r>
            <a:r>
              <a:rPr kumimoji="1" lang="ja-JP" altLang="en-US" sz="800"/>
              <a:t>見出し</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2489612"/>
            <a:ext cx="1103586" cy="215444"/>
          </a:xfrm>
          <a:prstGeom prst="rect">
            <a:avLst/>
          </a:prstGeom>
          <a:noFill/>
        </p:spPr>
        <p:txBody>
          <a:bodyPr wrap="square" rtlCol="0">
            <a:spAutoFit/>
          </a:bodyPr>
          <a:lstStyle/>
          <a:p>
            <a:r>
              <a:rPr kumimoji="1" lang="en-US" altLang="ja-JP" sz="800"/>
              <a:t>03.TOTAL</a:t>
            </a:r>
            <a:r>
              <a:rPr kumimoji="1" lang="ja-JP" altLang="en-US" sz="800"/>
              <a:t>バフ</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2843835"/>
            <a:ext cx="1249060" cy="215444"/>
          </a:xfrm>
          <a:prstGeom prst="rect">
            <a:avLst/>
          </a:prstGeom>
          <a:noFill/>
        </p:spPr>
        <p:txBody>
          <a:bodyPr wrap="none" rtlCol="0">
            <a:spAutoFit/>
          </a:bodyPr>
          <a:lstStyle/>
          <a:p>
            <a:r>
              <a:rPr kumimoji="1" lang="en-US" altLang="ja-JP" sz="800"/>
              <a:t>04.</a:t>
            </a:r>
            <a:r>
              <a:rPr kumimoji="1" lang="ja-JP" altLang="en-US" sz="800"/>
              <a:t>各パラメータ見出し</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173721"/>
            <a:ext cx="1146468" cy="215444"/>
          </a:xfrm>
          <a:prstGeom prst="rect">
            <a:avLst/>
          </a:prstGeom>
          <a:noFill/>
        </p:spPr>
        <p:txBody>
          <a:bodyPr wrap="none" rtlCol="0">
            <a:spAutoFit/>
          </a:bodyPr>
          <a:lstStyle/>
          <a:p>
            <a:r>
              <a:rPr kumimoji="1" lang="en-US" altLang="ja-JP" sz="800"/>
              <a:t>05.</a:t>
            </a:r>
            <a:r>
              <a:rPr kumimoji="1" lang="ja-JP" altLang="en-US" sz="800"/>
              <a:t>各パラメータバフ</a:t>
            </a:r>
          </a:p>
        </p:txBody>
      </p:sp>
      <p:sp>
        <p:nvSpPr>
          <p:cNvPr id="24" name="テキスト ボックス 23">
            <a:extLst>
              <a:ext uri="{FF2B5EF4-FFF2-40B4-BE49-F238E27FC236}">
                <a16:creationId xmlns:a16="http://schemas.microsoft.com/office/drawing/2014/main" id="{FA0E7949-5F76-44A6-B0B9-85C90BD622A4}"/>
              </a:ext>
            </a:extLst>
          </p:cNvPr>
          <p:cNvSpPr txBox="1"/>
          <p:nvPr/>
        </p:nvSpPr>
        <p:spPr>
          <a:xfrm>
            <a:off x="2858813" y="3674195"/>
            <a:ext cx="1103586" cy="215444"/>
          </a:xfrm>
          <a:prstGeom prst="rect">
            <a:avLst/>
          </a:prstGeom>
          <a:noFill/>
        </p:spPr>
        <p:txBody>
          <a:bodyPr wrap="square" rtlCol="0">
            <a:spAutoFit/>
          </a:bodyPr>
          <a:lstStyle/>
          <a:p>
            <a:r>
              <a:rPr kumimoji="1" lang="en-US" altLang="ja-JP" sz="800"/>
              <a:t>06.</a:t>
            </a:r>
            <a:r>
              <a:rPr kumimoji="1" lang="ja-JP" altLang="en-US" sz="800"/>
              <a:t>スクロールバー</a:t>
            </a:r>
            <a:endParaRPr kumimoji="1" lang="en-US" altLang="ja-JP" sz="800"/>
          </a:p>
        </p:txBody>
      </p:sp>
      <p:sp>
        <p:nvSpPr>
          <p:cNvPr id="25" name="テキスト ボックス 24">
            <a:extLst>
              <a:ext uri="{FF2B5EF4-FFF2-40B4-BE49-F238E27FC236}">
                <a16:creationId xmlns:a16="http://schemas.microsoft.com/office/drawing/2014/main" id="{30A0EE2D-1ED1-4CCC-8198-B94BA6E3421D}"/>
              </a:ext>
            </a:extLst>
          </p:cNvPr>
          <p:cNvSpPr txBox="1"/>
          <p:nvPr/>
        </p:nvSpPr>
        <p:spPr>
          <a:xfrm>
            <a:off x="2858813" y="4040001"/>
            <a:ext cx="1103586" cy="215444"/>
          </a:xfrm>
          <a:prstGeom prst="rect">
            <a:avLst/>
          </a:prstGeom>
          <a:noFill/>
        </p:spPr>
        <p:txBody>
          <a:bodyPr wrap="square" rtlCol="0">
            <a:spAutoFit/>
          </a:bodyPr>
          <a:lstStyle/>
          <a:p>
            <a:r>
              <a:rPr kumimoji="1" lang="en-US" altLang="ja-JP" sz="800"/>
              <a:t>07.</a:t>
            </a:r>
            <a:r>
              <a:rPr kumimoji="1" lang="ja-JP" altLang="en-US" sz="800"/>
              <a:t>とじるボタン</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824701" y="1885506"/>
            <a:ext cx="1034112" cy="4493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1734207" y="2202428"/>
            <a:ext cx="1124606" cy="4729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1734207" y="2597334"/>
            <a:ext cx="1124606" cy="1006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flipV="1">
            <a:off x="1650125" y="3273041"/>
            <a:ext cx="1208688" cy="840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3B96629E-A001-408C-B011-59253DBFAF61}"/>
              </a:ext>
            </a:extLst>
          </p:cNvPr>
          <p:cNvCxnSpPr>
            <a:cxnSpLocks/>
            <a:stCxn id="24" idx="1"/>
          </p:cNvCxnSpPr>
          <p:nvPr/>
        </p:nvCxnSpPr>
        <p:spPr>
          <a:xfrm flipH="1" flipV="1">
            <a:off x="2427891" y="3526974"/>
            <a:ext cx="430922" cy="25494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a:off x="1734207" y="2951557"/>
            <a:ext cx="1124606" cy="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7AABDCD-CE6D-4AC1-A4FC-0BDA94661757}"/>
              </a:ext>
            </a:extLst>
          </p:cNvPr>
          <p:cNvCxnSpPr>
            <a:cxnSpLocks/>
            <a:stCxn id="25" idx="1"/>
          </p:cNvCxnSpPr>
          <p:nvPr/>
        </p:nvCxnSpPr>
        <p:spPr>
          <a:xfrm flipH="1" flipV="1">
            <a:off x="1734207" y="3759929"/>
            <a:ext cx="1124606" cy="38779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1116011" cy="246221"/>
          </a:xfrm>
          <a:prstGeom prst="rect">
            <a:avLst/>
          </a:prstGeom>
          <a:noFill/>
        </p:spPr>
        <p:txBody>
          <a:bodyPr wrap="none" rtlCol="0">
            <a:spAutoFit/>
          </a:bodyPr>
          <a:lstStyle/>
          <a:p>
            <a:r>
              <a:rPr kumimoji="1" lang="en-US" altLang="ja-JP" sz="1000" b="1"/>
              <a:t>02.TOTAL</a:t>
            </a:r>
            <a:r>
              <a:rPr kumimoji="1" lang="ja-JP" altLang="en-US" sz="1000" b="1"/>
              <a:t>見出し</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3390672" cy="246221"/>
          </a:xfrm>
          <a:prstGeom prst="rect">
            <a:avLst/>
          </a:prstGeom>
          <a:noFill/>
        </p:spPr>
        <p:txBody>
          <a:bodyPr wrap="none" rtlCol="0">
            <a:spAutoFit/>
          </a:bodyPr>
          <a:lstStyle/>
          <a:p>
            <a:r>
              <a:rPr kumimoji="1" lang="ja-JP" altLang="en-US" sz="1000"/>
              <a:t>かかっているバフのトータルの表示する箇所の見出し。</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987771" cy="246221"/>
          </a:xfrm>
          <a:prstGeom prst="rect">
            <a:avLst/>
          </a:prstGeom>
          <a:noFill/>
        </p:spPr>
        <p:txBody>
          <a:bodyPr wrap="none" rtlCol="0">
            <a:spAutoFit/>
          </a:bodyPr>
          <a:lstStyle/>
          <a:p>
            <a:r>
              <a:rPr kumimoji="1" lang="en-US" altLang="ja-JP" sz="1000" b="1"/>
              <a:t>03.TOTAL</a:t>
            </a:r>
            <a:r>
              <a:rPr kumimoji="1" lang="ja-JP" altLang="en-US" sz="1000" b="1"/>
              <a:t>バフ</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3903633" cy="246221"/>
          </a:xfrm>
          <a:prstGeom prst="rect">
            <a:avLst/>
          </a:prstGeom>
          <a:noFill/>
        </p:spPr>
        <p:txBody>
          <a:bodyPr wrap="none" rtlCol="0">
            <a:spAutoFit/>
          </a:bodyPr>
          <a:lstStyle/>
          <a:p>
            <a:r>
              <a:rPr kumimoji="1" lang="ja-JP" altLang="en-US" sz="1000"/>
              <a:t>かかっているバフを合計したものを各パラメータ毎に表示する。</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2564715"/>
            <a:ext cx="1518364" cy="246221"/>
          </a:xfrm>
          <a:prstGeom prst="rect">
            <a:avLst/>
          </a:prstGeom>
          <a:noFill/>
        </p:spPr>
        <p:txBody>
          <a:bodyPr wrap="none" rtlCol="0">
            <a:spAutoFit/>
          </a:bodyPr>
          <a:lstStyle/>
          <a:p>
            <a:r>
              <a:rPr kumimoji="1" lang="en-US" altLang="ja-JP" sz="1000" b="1"/>
              <a:t>04.</a:t>
            </a:r>
            <a:r>
              <a:rPr kumimoji="1" lang="ja-JP" altLang="en-US" sz="1000" b="1"/>
              <a:t>各パラメータ見出し</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2840245"/>
            <a:ext cx="1980029" cy="246221"/>
          </a:xfrm>
          <a:prstGeom prst="rect">
            <a:avLst/>
          </a:prstGeom>
          <a:noFill/>
        </p:spPr>
        <p:txBody>
          <a:bodyPr wrap="none" rtlCol="0">
            <a:spAutoFit/>
          </a:bodyPr>
          <a:lstStyle/>
          <a:p>
            <a:r>
              <a:rPr kumimoji="1" lang="ja-JP" altLang="en-US" sz="1000"/>
              <a:t>パラメータのテキスト見出し。</a:t>
            </a:r>
            <a:endParaRPr kumimoji="1" lang="en-US" altLang="ja-JP" sz="1000"/>
          </a:p>
        </p:txBody>
      </p:sp>
      <p:sp>
        <p:nvSpPr>
          <p:cNvPr id="42" name="テキスト ボックス 41">
            <a:extLst>
              <a:ext uri="{FF2B5EF4-FFF2-40B4-BE49-F238E27FC236}">
                <a16:creationId xmlns:a16="http://schemas.microsoft.com/office/drawing/2014/main" id="{457AA0B0-90E6-496D-8A5F-34484F358E1A}"/>
              </a:ext>
            </a:extLst>
          </p:cNvPr>
          <p:cNvSpPr txBox="1"/>
          <p:nvPr/>
        </p:nvSpPr>
        <p:spPr>
          <a:xfrm>
            <a:off x="4240924" y="3215849"/>
            <a:ext cx="1390124" cy="246221"/>
          </a:xfrm>
          <a:prstGeom prst="rect">
            <a:avLst/>
          </a:prstGeom>
          <a:noFill/>
        </p:spPr>
        <p:txBody>
          <a:bodyPr wrap="none" rtlCol="0">
            <a:spAutoFit/>
          </a:bodyPr>
          <a:lstStyle/>
          <a:p>
            <a:r>
              <a:rPr kumimoji="1" lang="en-US" altLang="ja-JP" sz="1000" b="1"/>
              <a:t>05.</a:t>
            </a:r>
            <a:r>
              <a:rPr kumimoji="1" lang="ja-JP" altLang="en-US" sz="1000" b="1"/>
              <a:t>各パラメータバフ</a:t>
            </a:r>
          </a:p>
        </p:txBody>
      </p:sp>
      <p:sp>
        <p:nvSpPr>
          <p:cNvPr id="43" name="テキスト ボックス 42">
            <a:extLst>
              <a:ext uri="{FF2B5EF4-FFF2-40B4-BE49-F238E27FC236}">
                <a16:creationId xmlns:a16="http://schemas.microsoft.com/office/drawing/2014/main" id="{56CC0844-3009-41F5-84CC-1E681324889B}"/>
              </a:ext>
            </a:extLst>
          </p:cNvPr>
          <p:cNvSpPr txBox="1"/>
          <p:nvPr/>
        </p:nvSpPr>
        <p:spPr>
          <a:xfrm>
            <a:off x="4372303" y="3491379"/>
            <a:ext cx="3005951" cy="246221"/>
          </a:xfrm>
          <a:prstGeom prst="rect">
            <a:avLst/>
          </a:prstGeom>
          <a:noFill/>
        </p:spPr>
        <p:txBody>
          <a:bodyPr wrap="none" rtlCol="0">
            <a:spAutoFit/>
          </a:bodyPr>
          <a:lstStyle/>
          <a:p>
            <a:r>
              <a:rPr kumimoji="1" lang="ja-JP" altLang="en-US" sz="1000"/>
              <a:t>各パラメータに掛かっているバフの一覧を表示。</a:t>
            </a:r>
            <a:endParaRPr kumimoji="1" lang="en-US" altLang="ja-JP" sz="1000"/>
          </a:p>
        </p:txBody>
      </p:sp>
      <p:sp>
        <p:nvSpPr>
          <p:cNvPr id="45" name="テキスト ボックス 44">
            <a:extLst>
              <a:ext uri="{FF2B5EF4-FFF2-40B4-BE49-F238E27FC236}">
                <a16:creationId xmlns:a16="http://schemas.microsoft.com/office/drawing/2014/main" id="{557A8A37-F513-49CD-9AF7-DD7735D4466E}"/>
              </a:ext>
            </a:extLst>
          </p:cNvPr>
          <p:cNvSpPr txBox="1"/>
          <p:nvPr/>
        </p:nvSpPr>
        <p:spPr>
          <a:xfrm>
            <a:off x="4240924" y="3860092"/>
            <a:ext cx="1261884" cy="246221"/>
          </a:xfrm>
          <a:prstGeom prst="rect">
            <a:avLst/>
          </a:prstGeom>
          <a:noFill/>
        </p:spPr>
        <p:txBody>
          <a:bodyPr wrap="none" rtlCol="0">
            <a:spAutoFit/>
          </a:bodyPr>
          <a:lstStyle/>
          <a:p>
            <a:r>
              <a:rPr kumimoji="1" lang="en-US" altLang="ja-JP" sz="1000" b="1"/>
              <a:t>06.</a:t>
            </a:r>
            <a:r>
              <a:rPr kumimoji="1" lang="ja-JP" altLang="en-US" sz="1000" b="1"/>
              <a:t>スクロールバー</a:t>
            </a:r>
          </a:p>
        </p:txBody>
      </p:sp>
      <p:sp>
        <p:nvSpPr>
          <p:cNvPr id="46" name="テキスト ボックス 45">
            <a:extLst>
              <a:ext uri="{FF2B5EF4-FFF2-40B4-BE49-F238E27FC236}">
                <a16:creationId xmlns:a16="http://schemas.microsoft.com/office/drawing/2014/main" id="{ADEB5405-E489-432D-8021-B1337B65561D}"/>
              </a:ext>
            </a:extLst>
          </p:cNvPr>
          <p:cNvSpPr txBox="1"/>
          <p:nvPr/>
        </p:nvSpPr>
        <p:spPr>
          <a:xfrm>
            <a:off x="4372303" y="4135622"/>
            <a:ext cx="1851789" cy="246221"/>
          </a:xfrm>
          <a:prstGeom prst="rect">
            <a:avLst/>
          </a:prstGeom>
          <a:noFill/>
        </p:spPr>
        <p:txBody>
          <a:bodyPr wrap="none" rtlCol="0">
            <a:spAutoFit/>
          </a:bodyPr>
          <a:lstStyle/>
          <a:p>
            <a:r>
              <a:rPr kumimoji="1" lang="ja-JP" altLang="en-US" sz="1000"/>
              <a:t>情報をスクロールするバー。</a:t>
            </a:r>
            <a:endParaRPr kumimoji="1" lang="en-US" altLang="ja-JP" sz="1000"/>
          </a:p>
        </p:txBody>
      </p:sp>
      <p:sp>
        <p:nvSpPr>
          <p:cNvPr id="47" name="テキスト ボックス 46">
            <a:extLst>
              <a:ext uri="{FF2B5EF4-FFF2-40B4-BE49-F238E27FC236}">
                <a16:creationId xmlns:a16="http://schemas.microsoft.com/office/drawing/2014/main" id="{63036C2B-D53B-429A-B908-A493D6FA7108}"/>
              </a:ext>
            </a:extLst>
          </p:cNvPr>
          <p:cNvSpPr txBox="1"/>
          <p:nvPr/>
        </p:nvSpPr>
        <p:spPr>
          <a:xfrm>
            <a:off x="4230417" y="4504335"/>
            <a:ext cx="1133644" cy="246221"/>
          </a:xfrm>
          <a:prstGeom prst="rect">
            <a:avLst/>
          </a:prstGeom>
          <a:noFill/>
        </p:spPr>
        <p:txBody>
          <a:bodyPr wrap="none" rtlCol="0">
            <a:spAutoFit/>
          </a:bodyPr>
          <a:lstStyle/>
          <a:p>
            <a:r>
              <a:rPr kumimoji="1" lang="en-US" altLang="ja-JP" sz="1000" b="1"/>
              <a:t>07.</a:t>
            </a:r>
            <a:r>
              <a:rPr kumimoji="1" lang="ja-JP" altLang="en-US" sz="1000" b="1"/>
              <a:t>とじるボタン</a:t>
            </a:r>
          </a:p>
        </p:txBody>
      </p:sp>
      <p:sp>
        <p:nvSpPr>
          <p:cNvPr id="49" name="テキスト ボックス 48">
            <a:extLst>
              <a:ext uri="{FF2B5EF4-FFF2-40B4-BE49-F238E27FC236}">
                <a16:creationId xmlns:a16="http://schemas.microsoft.com/office/drawing/2014/main" id="{9069A683-A34F-4666-9C00-AA942ED01137}"/>
              </a:ext>
            </a:extLst>
          </p:cNvPr>
          <p:cNvSpPr txBox="1"/>
          <p:nvPr/>
        </p:nvSpPr>
        <p:spPr>
          <a:xfrm>
            <a:off x="4361796" y="4779865"/>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Tree>
    <p:extLst>
      <p:ext uri="{BB962C8B-B14F-4D97-AF65-F5344CB8AC3E}">
        <p14:creationId xmlns:p14="http://schemas.microsoft.com/office/powerpoint/2010/main" val="729346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モニター, 画面, コンピュータ, 時計 が含まれている画像&#10;&#10;自動的に生成された説明">
            <a:extLst>
              <a:ext uri="{FF2B5EF4-FFF2-40B4-BE49-F238E27FC236}">
                <a16:creationId xmlns:a16="http://schemas.microsoft.com/office/drawing/2014/main" id="{7A35E087-3B18-48A3-A85A-4BF3121B4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851" y="1071975"/>
            <a:ext cx="2078921" cy="3689893"/>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2334293" cy="338554"/>
          </a:xfrm>
          <a:prstGeom prst="rect">
            <a:avLst/>
          </a:prstGeom>
          <a:noFill/>
        </p:spPr>
        <p:txBody>
          <a:bodyPr wrap="none" rtlCol="0">
            <a:spAutoFit/>
          </a:bodyPr>
          <a:lstStyle/>
          <a:p>
            <a:r>
              <a:rPr kumimoji="1" lang="ja-JP" altLang="en-US" sz="1600" b="1"/>
              <a:t>●</a:t>
            </a:r>
            <a:r>
              <a:rPr kumimoji="1" lang="en-US" altLang="ja-JP" sz="1600" b="1">
                <a:latin typeface="+mn-ea"/>
              </a:rPr>
              <a:t>bt030.</a:t>
            </a:r>
            <a:r>
              <a:rPr kumimoji="1" lang="ja-JP" altLang="en-US" sz="1600" b="1">
                <a:latin typeface="+mn-ea"/>
              </a:rPr>
              <a:t>部位選択画面</a:t>
            </a:r>
            <a:endParaRPr kumimoji="1" lang="en-US" altLang="ja-JP" sz="1600" b="1">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043674"/>
            <a:ext cx="941283" cy="215444"/>
          </a:xfrm>
          <a:prstGeom prst="rect">
            <a:avLst/>
          </a:prstGeom>
          <a:noFill/>
        </p:spPr>
        <p:txBody>
          <a:bodyPr wrap="none" rtlCol="0">
            <a:spAutoFit/>
          </a:bodyPr>
          <a:lstStyle/>
          <a:p>
            <a:r>
              <a:rPr kumimoji="1" lang="en-US" altLang="ja-JP" sz="800"/>
              <a:t>01.</a:t>
            </a:r>
            <a:r>
              <a:rPr kumimoji="1" lang="ja-JP" altLang="en-US" sz="800"/>
              <a:t>もどるボタン</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1423118"/>
            <a:ext cx="941283" cy="215444"/>
          </a:xfrm>
          <a:prstGeom prst="rect">
            <a:avLst/>
          </a:prstGeom>
          <a:noFill/>
        </p:spPr>
        <p:txBody>
          <a:bodyPr wrap="none" rtlCol="0">
            <a:spAutoFit/>
          </a:bodyPr>
          <a:lstStyle/>
          <a:p>
            <a:r>
              <a:rPr kumimoji="1" lang="en-US" altLang="ja-JP" sz="800"/>
              <a:t>02.</a:t>
            </a:r>
            <a:r>
              <a:rPr kumimoji="1" lang="ja-JP" altLang="en-US" sz="800"/>
              <a:t>キャラボタン</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2005786"/>
            <a:ext cx="1103586" cy="215444"/>
          </a:xfrm>
          <a:prstGeom prst="rect">
            <a:avLst/>
          </a:prstGeom>
          <a:noFill/>
        </p:spPr>
        <p:txBody>
          <a:bodyPr wrap="square" rtlCol="0">
            <a:spAutoFit/>
          </a:bodyPr>
          <a:lstStyle/>
          <a:p>
            <a:r>
              <a:rPr kumimoji="1" lang="en-US" altLang="ja-JP" sz="800"/>
              <a:t>03.</a:t>
            </a:r>
            <a:r>
              <a:rPr kumimoji="1" lang="ja-JP" altLang="en-US" sz="800"/>
              <a:t>怪獣モデル</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2719034"/>
            <a:ext cx="736099" cy="215444"/>
          </a:xfrm>
          <a:prstGeom prst="rect">
            <a:avLst/>
          </a:prstGeom>
          <a:noFill/>
        </p:spPr>
        <p:txBody>
          <a:bodyPr wrap="none" rtlCol="0">
            <a:spAutoFit/>
          </a:bodyPr>
          <a:lstStyle/>
          <a:p>
            <a:r>
              <a:rPr kumimoji="1" lang="en-US" altLang="ja-JP" sz="800"/>
              <a:t>04.</a:t>
            </a:r>
            <a:r>
              <a:rPr kumimoji="1" lang="ja-JP" altLang="en-US" sz="800"/>
              <a:t>怪獣情報</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300329"/>
            <a:ext cx="1043876" cy="215444"/>
          </a:xfrm>
          <a:prstGeom prst="rect">
            <a:avLst/>
          </a:prstGeom>
          <a:noFill/>
        </p:spPr>
        <p:txBody>
          <a:bodyPr wrap="none" rtlCol="0">
            <a:spAutoFit/>
          </a:bodyPr>
          <a:lstStyle/>
          <a:p>
            <a:r>
              <a:rPr kumimoji="1" lang="en-US" altLang="ja-JP" sz="800"/>
              <a:t>05.</a:t>
            </a:r>
            <a:r>
              <a:rPr kumimoji="1" lang="ja-JP" altLang="en-US" sz="800"/>
              <a:t>バフ、状態情報</a:t>
            </a:r>
          </a:p>
        </p:txBody>
      </p:sp>
      <p:sp>
        <p:nvSpPr>
          <p:cNvPr id="24" name="テキスト ボックス 23">
            <a:extLst>
              <a:ext uri="{FF2B5EF4-FFF2-40B4-BE49-F238E27FC236}">
                <a16:creationId xmlns:a16="http://schemas.microsoft.com/office/drawing/2014/main" id="{FA0E7949-5F76-44A6-B0B9-85C90BD622A4}"/>
              </a:ext>
            </a:extLst>
          </p:cNvPr>
          <p:cNvSpPr txBox="1"/>
          <p:nvPr/>
        </p:nvSpPr>
        <p:spPr>
          <a:xfrm>
            <a:off x="2858813" y="3978800"/>
            <a:ext cx="1103586" cy="215444"/>
          </a:xfrm>
          <a:prstGeom prst="rect">
            <a:avLst/>
          </a:prstGeom>
          <a:noFill/>
        </p:spPr>
        <p:txBody>
          <a:bodyPr wrap="square" rtlCol="0">
            <a:spAutoFit/>
          </a:bodyPr>
          <a:lstStyle/>
          <a:p>
            <a:r>
              <a:rPr kumimoji="1" lang="en-US" altLang="ja-JP" sz="800"/>
              <a:t>06.</a:t>
            </a:r>
            <a:r>
              <a:rPr kumimoji="1" lang="ja-JP" altLang="en-US" sz="800"/>
              <a:t>部位ボタン</a:t>
            </a:r>
            <a:endParaRPr kumimoji="1" lang="en-US" altLang="ja-JP" sz="800"/>
          </a:p>
        </p:txBody>
      </p:sp>
      <p:sp>
        <p:nvSpPr>
          <p:cNvPr id="25" name="テキスト ボックス 24">
            <a:extLst>
              <a:ext uri="{FF2B5EF4-FFF2-40B4-BE49-F238E27FC236}">
                <a16:creationId xmlns:a16="http://schemas.microsoft.com/office/drawing/2014/main" id="{30A0EE2D-1ED1-4CCC-8198-B94BA6E3421D}"/>
              </a:ext>
            </a:extLst>
          </p:cNvPr>
          <p:cNvSpPr txBox="1"/>
          <p:nvPr/>
        </p:nvSpPr>
        <p:spPr>
          <a:xfrm>
            <a:off x="2858813" y="4556465"/>
            <a:ext cx="1103586" cy="215444"/>
          </a:xfrm>
          <a:prstGeom prst="rect">
            <a:avLst/>
          </a:prstGeom>
          <a:noFill/>
        </p:spPr>
        <p:txBody>
          <a:bodyPr wrap="square" rtlCol="0">
            <a:spAutoFit/>
          </a:bodyPr>
          <a:lstStyle/>
          <a:p>
            <a:r>
              <a:rPr kumimoji="1" lang="en-US" altLang="ja-JP" sz="800"/>
              <a:t>07.AUTO</a:t>
            </a:r>
            <a:r>
              <a:rPr kumimoji="1" lang="ja-JP" altLang="en-US" sz="800"/>
              <a:t>ボタン</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977463" y="1151396"/>
            <a:ext cx="1881350" cy="3042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2427891" y="1530840"/>
            <a:ext cx="430922" cy="1167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1860331" y="2113508"/>
            <a:ext cx="998482" cy="12718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flipV="1">
            <a:off x="1650125" y="3399649"/>
            <a:ext cx="1208688" cy="840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3B96629E-A001-408C-B011-59253DBFAF61}"/>
              </a:ext>
            </a:extLst>
          </p:cNvPr>
          <p:cNvCxnSpPr>
            <a:cxnSpLocks/>
            <a:stCxn id="24" idx="1"/>
          </p:cNvCxnSpPr>
          <p:nvPr/>
        </p:nvCxnSpPr>
        <p:spPr>
          <a:xfrm flipH="1">
            <a:off x="2280745" y="4086522"/>
            <a:ext cx="578068" cy="691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a:off x="1860331" y="2826756"/>
            <a:ext cx="998482" cy="2239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7AABDCD-CE6D-4AC1-A4FC-0BDA94661757}"/>
              </a:ext>
            </a:extLst>
          </p:cNvPr>
          <p:cNvCxnSpPr>
            <a:cxnSpLocks/>
            <a:stCxn id="25" idx="1"/>
          </p:cNvCxnSpPr>
          <p:nvPr/>
        </p:nvCxnSpPr>
        <p:spPr>
          <a:xfrm flipH="1" flipV="1">
            <a:off x="2176797" y="4591574"/>
            <a:ext cx="682016" cy="726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168910" cy="246221"/>
          </a:xfrm>
          <a:prstGeom prst="rect">
            <a:avLst/>
          </a:prstGeom>
          <a:noFill/>
        </p:spPr>
        <p:txBody>
          <a:bodyPr wrap="none" rtlCol="0">
            <a:spAutoFit/>
          </a:bodyPr>
          <a:lstStyle/>
          <a:p>
            <a:r>
              <a:rPr kumimoji="1" lang="en-US" altLang="ja-JP" sz="1000" b="1"/>
              <a:t>01.</a:t>
            </a:r>
            <a:r>
              <a:rPr kumimoji="1" lang="ja-JP" altLang="en-US" sz="1000" b="1"/>
              <a:t> もどるボタン</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3005951" cy="553998"/>
          </a:xfrm>
          <a:prstGeom prst="rect">
            <a:avLst/>
          </a:prstGeom>
          <a:noFill/>
        </p:spPr>
        <p:txBody>
          <a:bodyPr wrap="none" rtlCol="0">
            <a:spAutoFit/>
          </a:bodyPr>
          <a:lstStyle/>
          <a:p>
            <a:r>
              <a:rPr kumimoji="1" lang="ja-JP" altLang="en-US" sz="1000"/>
              <a:t>バトルにもどるボタン。</a:t>
            </a:r>
            <a:r>
              <a:rPr kumimoji="1" lang="en-US" altLang="ja-JP" sz="1000"/>
              <a:t>1st</a:t>
            </a:r>
            <a:r>
              <a:rPr kumimoji="1" lang="ja-JP" altLang="en-US" sz="1000"/>
              <a:t>同様▶でもよい。</a:t>
            </a:r>
            <a:endParaRPr kumimoji="1" lang="en-US" altLang="ja-JP" sz="1000"/>
          </a:p>
          <a:p>
            <a:r>
              <a:rPr kumimoji="1" lang="ja-JP" altLang="en-US" sz="1000"/>
              <a:t>配置的には他の箇所と合わせ左上にしているが、</a:t>
            </a:r>
            <a:endParaRPr kumimoji="1" lang="en-US" altLang="ja-JP" sz="1000"/>
          </a:p>
          <a:p>
            <a:r>
              <a:rPr kumimoji="1" lang="ja-JP" altLang="en-US" sz="1000"/>
              <a:t>デザイナが調整してもよい。</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591757"/>
            <a:ext cx="1133644" cy="246221"/>
          </a:xfrm>
          <a:prstGeom prst="rect">
            <a:avLst/>
          </a:prstGeom>
          <a:noFill/>
        </p:spPr>
        <p:txBody>
          <a:bodyPr wrap="none" rtlCol="0">
            <a:spAutoFit/>
          </a:bodyPr>
          <a:lstStyle/>
          <a:p>
            <a:r>
              <a:rPr kumimoji="1" lang="en-US" altLang="ja-JP" sz="1000" b="1"/>
              <a:t>02.</a:t>
            </a:r>
            <a:r>
              <a:rPr kumimoji="1" lang="ja-JP" altLang="en-US" sz="1000" b="1"/>
              <a:t>キャラボタン</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867287"/>
            <a:ext cx="3347391" cy="553998"/>
          </a:xfrm>
          <a:prstGeom prst="rect">
            <a:avLst/>
          </a:prstGeom>
          <a:noFill/>
        </p:spPr>
        <p:txBody>
          <a:bodyPr wrap="none" rtlCol="0">
            <a:spAutoFit/>
          </a:bodyPr>
          <a:lstStyle/>
          <a:p>
            <a:r>
              <a:rPr kumimoji="1" lang="ja-JP" altLang="en-US" sz="1000"/>
              <a:t>部位を設定するキャラのボタン。</a:t>
            </a:r>
            <a:endParaRPr kumimoji="1" lang="en-US" altLang="ja-JP" sz="1000"/>
          </a:p>
          <a:p>
            <a:r>
              <a:rPr kumimoji="1" lang="ja-JP" altLang="en-US" sz="1000"/>
              <a:t>設定中のボタンに枠を表示してわかるようにする。</a:t>
            </a:r>
            <a:endParaRPr kumimoji="1" lang="en-US" altLang="ja-JP" sz="1000"/>
          </a:p>
          <a:p>
            <a:r>
              <a:rPr kumimoji="1" lang="en-US" altLang="ja-JP" sz="1000"/>
              <a:t>ALL</a:t>
            </a:r>
            <a:r>
              <a:rPr kumimoji="1" lang="ja-JP" altLang="en-US" sz="1000"/>
              <a:t>は全キャラ共通の場所を設定できるボタンとなる。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2480647"/>
            <a:ext cx="1005403" cy="246221"/>
          </a:xfrm>
          <a:prstGeom prst="rect">
            <a:avLst/>
          </a:prstGeom>
          <a:noFill/>
        </p:spPr>
        <p:txBody>
          <a:bodyPr wrap="none" rtlCol="0">
            <a:spAutoFit/>
          </a:bodyPr>
          <a:lstStyle/>
          <a:p>
            <a:r>
              <a:rPr kumimoji="1" lang="en-US" altLang="ja-JP" sz="1000" b="1"/>
              <a:t>03.</a:t>
            </a:r>
            <a:r>
              <a:rPr kumimoji="1" lang="ja-JP" altLang="en-US" sz="1000" b="1"/>
              <a:t>怪獣モデル</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756177"/>
            <a:ext cx="3262432" cy="553998"/>
          </a:xfrm>
          <a:prstGeom prst="rect">
            <a:avLst/>
          </a:prstGeom>
          <a:noFill/>
        </p:spPr>
        <p:txBody>
          <a:bodyPr wrap="none" rtlCol="0">
            <a:spAutoFit/>
          </a:bodyPr>
          <a:lstStyle/>
          <a:p>
            <a:r>
              <a:rPr kumimoji="1" lang="ja-JP" altLang="en-US" sz="1000"/>
              <a:t>怪獣のモデル。</a:t>
            </a:r>
            <a:endParaRPr kumimoji="1" lang="en-US" altLang="ja-JP" sz="1000"/>
          </a:p>
          <a:p>
            <a:r>
              <a:rPr kumimoji="1" lang="ja-JP" altLang="en-US" sz="1000"/>
              <a:t>全体を表示せず、部位を選択したらカメラが移動し、</a:t>
            </a:r>
            <a:endParaRPr kumimoji="1" lang="en-US" altLang="ja-JP" sz="1000"/>
          </a:p>
          <a:p>
            <a:r>
              <a:rPr kumimoji="1" lang="ja-JP" altLang="en-US" sz="1000"/>
              <a:t>その部分にフォーカスをするようにする。</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3334813"/>
            <a:ext cx="877163" cy="246221"/>
          </a:xfrm>
          <a:prstGeom prst="rect">
            <a:avLst/>
          </a:prstGeom>
          <a:noFill/>
        </p:spPr>
        <p:txBody>
          <a:bodyPr wrap="none" rtlCol="0">
            <a:spAutoFit/>
          </a:bodyPr>
          <a:lstStyle/>
          <a:p>
            <a:r>
              <a:rPr kumimoji="1" lang="en-US" altLang="ja-JP" sz="1000" b="1"/>
              <a:t>04.</a:t>
            </a:r>
            <a:r>
              <a:rPr kumimoji="1" lang="ja-JP" altLang="en-US" sz="1000" b="1"/>
              <a:t>怪獣情報</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3610343"/>
            <a:ext cx="1851789" cy="246221"/>
          </a:xfrm>
          <a:prstGeom prst="rect">
            <a:avLst/>
          </a:prstGeom>
          <a:noFill/>
        </p:spPr>
        <p:txBody>
          <a:bodyPr wrap="none" rtlCol="0">
            <a:spAutoFit/>
          </a:bodyPr>
          <a:lstStyle/>
          <a:p>
            <a:r>
              <a:rPr kumimoji="1" lang="ja-JP" altLang="en-US" sz="1000"/>
              <a:t>怪獣名と分類名を表示する。</a:t>
            </a:r>
            <a:endParaRPr kumimoji="1" lang="en-US" altLang="ja-JP" sz="1000"/>
          </a:p>
        </p:txBody>
      </p:sp>
      <p:sp>
        <p:nvSpPr>
          <p:cNvPr id="42" name="テキスト ボックス 41">
            <a:extLst>
              <a:ext uri="{FF2B5EF4-FFF2-40B4-BE49-F238E27FC236}">
                <a16:creationId xmlns:a16="http://schemas.microsoft.com/office/drawing/2014/main" id="{457AA0B0-90E6-496D-8A5F-34484F358E1A}"/>
              </a:ext>
            </a:extLst>
          </p:cNvPr>
          <p:cNvSpPr txBox="1"/>
          <p:nvPr/>
        </p:nvSpPr>
        <p:spPr>
          <a:xfrm>
            <a:off x="4240924" y="3938440"/>
            <a:ext cx="1005403" cy="246221"/>
          </a:xfrm>
          <a:prstGeom prst="rect">
            <a:avLst/>
          </a:prstGeom>
          <a:noFill/>
        </p:spPr>
        <p:txBody>
          <a:bodyPr wrap="none" rtlCol="0">
            <a:spAutoFit/>
          </a:bodyPr>
          <a:lstStyle/>
          <a:p>
            <a:r>
              <a:rPr kumimoji="1" lang="en-US" altLang="ja-JP" sz="1000" b="1"/>
              <a:t>06.</a:t>
            </a:r>
            <a:r>
              <a:rPr kumimoji="1" lang="ja-JP" altLang="en-US" sz="1000" b="1"/>
              <a:t>部位ボタン</a:t>
            </a:r>
          </a:p>
        </p:txBody>
      </p:sp>
      <p:sp>
        <p:nvSpPr>
          <p:cNvPr id="43" name="テキスト ボックス 42">
            <a:extLst>
              <a:ext uri="{FF2B5EF4-FFF2-40B4-BE49-F238E27FC236}">
                <a16:creationId xmlns:a16="http://schemas.microsoft.com/office/drawing/2014/main" id="{56CC0844-3009-41F5-84CC-1E681324889B}"/>
              </a:ext>
            </a:extLst>
          </p:cNvPr>
          <p:cNvSpPr txBox="1"/>
          <p:nvPr/>
        </p:nvSpPr>
        <p:spPr>
          <a:xfrm>
            <a:off x="4372303" y="4213970"/>
            <a:ext cx="4031873" cy="707886"/>
          </a:xfrm>
          <a:prstGeom prst="rect">
            <a:avLst/>
          </a:prstGeom>
          <a:noFill/>
        </p:spPr>
        <p:txBody>
          <a:bodyPr wrap="none" rtlCol="0">
            <a:spAutoFit/>
          </a:bodyPr>
          <a:lstStyle/>
          <a:p>
            <a:r>
              <a:rPr kumimoji="1" lang="ja-JP" altLang="en-US" sz="1000"/>
              <a:t>怪獣の部位を表すボタン。</a:t>
            </a:r>
            <a:endParaRPr kumimoji="1" lang="en-US" altLang="ja-JP" sz="1000"/>
          </a:p>
          <a:p>
            <a:r>
              <a:rPr kumimoji="1" lang="ja-JP" altLang="en-US" sz="1000"/>
              <a:t>部位名とその属性を表示する。</a:t>
            </a:r>
            <a:endParaRPr kumimoji="1" lang="en-US" altLang="ja-JP" sz="1000"/>
          </a:p>
          <a:p>
            <a:r>
              <a:rPr kumimoji="1" lang="ja-JP" altLang="en-US" sz="1000"/>
              <a:t>最大</a:t>
            </a:r>
            <a:r>
              <a:rPr kumimoji="1" lang="en-US" altLang="ja-JP" sz="1000"/>
              <a:t>8</a:t>
            </a:r>
            <a:r>
              <a:rPr kumimoji="1" lang="ja-JP" altLang="en-US" sz="1000"/>
              <a:t>部位想定。</a:t>
            </a:r>
            <a:endParaRPr kumimoji="1" lang="en-US" altLang="ja-JP" sz="1000"/>
          </a:p>
          <a:p>
            <a:r>
              <a:rPr kumimoji="1" lang="ja-JP" altLang="en-US" sz="1000"/>
              <a:t>また、現在その部位を攻撃しているキャラのアイコンを表示する。</a:t>
            </a:r>
            <a:endParaRPr kumimoji="1" lang="en-US" altLang="ja-JP" sz="1000"/>
          </a:p>
        </p:txBody>
      </p:sp>
      <p:sp>
        <p:nvSpPr>
          <p:cNvPr id="45" name="テキスト ボックス 44">
            <a:extLst>
              <a:ext uri="{FF2B5EF4-FFF2-40B4-BE49-F238E27FC236}">
                <a16:creationId xmlns:a16="http://schemas.microsoft.com/office/drawing/2014/main" id="{557A8A37-F513-49CD-9AF7-DD7735D4466E}"/>
              </a:ext>
            </a:extLst>
          </p:cNvPr>
          <p:cNvSpPr txBox="1"/>
          <p:nvPr/>
        </p:nvSpPr>
        <p:spPr>
          <a:xfrm>
            <a:off x="4240924" y="4982984"/>
            <a:ext cx="1087157" cy="246221"/>
          </a:xfrm>
          <a:prstGeom prst="rect">
            <a:avLst/>
          </a:prstGeom>
          <a:noFill/>
        </p:spPr>
        <p:txBody>
          <a:bodyPr wrap="none" rtlCol="0">
            <a:spAutoFit/>
          </a:bodyPr>
          <a:lstStyle/>
          <a:p>
            <a:r>
              <a:rPr kumimoji="1" lang="en-US" altLang="ja-JP" sz="1000" b="1"/>
              <a:t>07.AUTO</a:t>
            </a:r>
            <a:r>
              <a:rPr kumimoji="1" lang="ja-JP" altLang="en-US" sz="1000" b="1"/>
              <a:t>ボタン</a:t>
            </a:r>
          </a:p>
        </p:txBody>
      </p:sp>
      <p:sp>
        <p:nvSpPr>
          <p:cNvPr id="46" name="テキスト ボックス 45">
            <a:extLst>
              <a:ext uri="{FF2B5EF4-FFF2-40B4-BE49-F238E27FC236}">
                <a16:creationId xmlns:a16="http://schemas.microsoft.com/office/drawing/2014/main" id="{ADEB5405-E489-432D-8021-B1337B65561D}"/>
              </a:ext>
            </a:extLst>
          </p:cNvPr>
          <p:cNvSpPr txBox="1"/>
          <p:nvPr/>
        </p:nvSpPr>
        <p:spPr>
          <a:xfrm>
            <a:off x="4372303" y="5258514"/>
            <a:ext cx="3478837" cy="400110"/>
          </a:xfrm>
          <a:prstGeom prst="rect">
            <a:avLst/>
          </a:prstGeom>
          <a:noFill/>
        </p:spPr>
        <p:txBody>
          <a:bodyPr wrap="none" rtlCol="0">
            <a:spAutoFit/>
          </a:bodyPr>
          <a:lstStyle/>
          <a:p>
            <a:r>
              <a:rPr kumimoji="1" lang="ja-JP" altLang="en-US" sz="1000"/>
              <a:t>部位をランダムで選択する。</a:t>
            </a:r>
            <a:endParaRPr kumimoji="1" lang="en-US" altLang="ja-JP" sz="1000"/>
          </a:p>
          <a:p>
            <a:r>
              <a:rPr kumimoji="1" lang="ja-JP" altLang="en-US" sz="1000"/>
              <a:t>他の部位と同様、</a:t>
            </a:r>
            <a:r>
              <a:rPr kumimoji="1" lang="en-US" altLang="ja-JP" sz="1000"/>
              <a:t>AUTO</a:t>
            </a:r>
            <a:r>
              <a:rPr kumimoji="1" lang="ja-JP" altLang="en-US" sz="1000"/>
              <a:t>中のキャラアイコンを表示する。</a:t>
            </a:r>
            <a:endParaRPr kumimoji="1" lang="en-US" altLang="ja-JP" sz="1000"/>
          </a:p>
        </p:txBody>
      </p:sp>
    </p:spTree>
    <p:extLst>
      <p:ext uri="{BB962C8B-B14F-4D97-AF65-F5344CB8AC3E}">
        <p14:creationId xmlns:p14="http://schemas.microsoft.com/office/powerpoint/2010/main" val="733912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●本資料について</a:t>
            </a:r>
            <a:endParaRPr kumimoji="1" lang="ja-JP" altLang="en-US" sz="1400" b="1" dirty="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832046" cy="400110"/>
          </a:xfrm>
          <a:prstGeom prst="rect">
            <a:avLst/>
          </a:prstGeom>
          <a:noFill/>
        </p:spPr>
        <p:txBody>
          <a:bodyPr wrap="none" rtlCol="0">
            <a:spAutoFit/>
          </a:bodyPr>
          <a:lstStyle/>
          <a:p>
            <a:r>
              <a:rPr kumimoji="1" lang="en-US" altLang="ja-JP" sz="1000"/>
              <a:t>1</a:t>
            </a:r>
            <a:r>
              <a:rPr kumimoji="1" lang="en-US" altLang="ja-JP" sz="1000" baseline="30000"/>
              <a:t>st</a:t>
            </a:r>
            <a:r>
              <a:rPr kumimoji="1" lang="ja-JP" altLang="en-US" sz="1000"/>
              <a:t>プレイアブルから改定されていなかったり、分散されているバトル仕様を一つにまとめたもの。</a:t>
            </a:r>
            <a:endParaRPr kumimoji="1" lang="en-US" altLang="ja-JP" sz="1000"/>
          </a:p>
          <a:p>
            <a:r>
              <a:rPr kumimoji="1" lang="ja-JP" altLang="en-US" sz="1000"/>
              <a:t>徐々にまとめていくため、完全版になるまでしばらくかかる想定。</a:t>
            </a:r>
            <a:endParaRPr kumimoji="1" lang="en-US" altLang="ja-JP" sz="1000" dirty="0"/>
          </a:p>
        </p:txBody>
      </p:sp>
      <p:sp>
        <p:nvSpPr>
          <p:cNvPr id="7" name="テキスト ボックス 6">
            <a:extLst>
              <a:ext uri="{FF2B5EF4-FFF2-40B4-BE49-F238E27FC236}">
                <a16:creationId xmlns:a16="http://schemas.microsoft.com/office/drawing/2014/main" id="{57B106FA-BC62-4297-9285-0C0969563BD9}"/>
              </a:ext>
            </a:extLst>
          </p:cNvPr>
          <p:cNvSpPr txBox="1"/>
          <p:nvPr/>
        </p:nvSpPr>
        <p:spPr>
          <a:xfrm>
            <a:off x="469079" y="1400574"/>
            <a:ext cx="1441420" cy="307777"/>
          </a:xfrm>
          <a:prstGeom prst="rect">
            <a:avLst/>
          </a:prstGeom>
          <a:noFill/>
        </p:spPr>
        <p:txBody>
          <a:bodyPr wrap="none" rtlCol="0">
            <a:spAutoFit/>
          </a:bodyPr>
          <a:lstStyle/>
          <a:p>
            <a:r>
              <a:rPr kumimoji="1" lang="ja-JP" altLang="en-US" sz="1400" b="1"/>
              <a:t>●バトルの流れ</a:t>
            </a:r>
            <a:endParaRPr kumimoji="1" lang="ja-JP" altLang="en-US" sz="1400" b="1" dirty="0"/>
          </a:p>
        </p:txBody>
      </p:sp>
      <p:sp>
        <p:nvSpPr>
          <p:cNvPr id="3" name="正方形/長方形 2">
            <a:extLst>
              <a:ext uri="{FF2B5EF4-FFF2-40B4-BE49-F238E27FC236}">
                <a16:creationId xmlns:a16="http://schemas.microsoft.com/office/drawing/2014/main" id="{C229DBE1-26A6-480E-8D79-A5E9493FF8F6}"/>
              </a:ext>
            </a:extLst>
          </p:cNvPr>
          <p:cNvSpPr/>
          <p:nvPr/>
        </p:nvSpPr>
        <p:spPr>
          <a:xfrm>
            <a:off x="643777" y="219371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怪獣開始演出</a:t>
            </a:r>
          </a:p>
        </p:txBody>
      </p:sp>
      <p:sp>
        <p:nvSpPr>
          <p:cNvPr id="11" name="正方形/長方形 10">
            <a:extLst>
              <a:ext uri="{FF2B5EF4-FFF2-40B4-BE49-F238E27FC236}">
                <a16:creationId xmlns:a16="http://schemas.microsoft.com/office/drawing/2014/main" id="{97DA2444-32B4-47C5-AFE7-4463C4DD2103}"/>
              </a:ext>
            </a:extLst>
          </p:cNvPr>
          <p:cNvSpPr/>
          <p:nvPr/>
        </p:nvSpPr>
        <p:spPr>
          <a:xfrm>
            <a:off x="643777" y="2819741"/>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隊員開始演出</a:t>
            </a:r>
          </a:p>
        </p:txBody>
      </p:sp>
      <p:sp>
        <p:nvSpPr>
          <p:cNvPr id="13" name="正方形/長方形 12">
            <a:extLst>
              <a:ext uri="{FF2B5EF4-FFF2-40B4-BE49-F238E27FC236}">
                <a16:creationId xmlns:a16="http://schemas.microsoft.com/office/drawing/2014/main" id="{471E0F41-FE84-409A-81BF-D9B3EE571877}"/>
              </a:ext>
            </a:extLst>
          </p:cNvPr>
          <p:cNvSpPr/>
          <p:nvPr/>
        </p:nvSpPr>
        <p:spPr>
          <a:xfrm>
            <a:off x="643777" y="3440240"/>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バトル処理</a:t>
            </a:r>
          </a:p>
        </p:txBody>
      </p:sp>
      <p:sp>
        <p:nvSpPr>
          <p:cNvPr id="14" name="正方形/長方形 13">
            <a:extLst>
              <a:ext uri="{FF2B5EF4-FFF2-40B4-BE49-F238E27FC236}">
                <a16:creationId xmlns:a16="http://schemas.microsoft.com/office/drawing/2014/main" id="{B701B7A2-D772-40B0-9073-4B6E09AC5A3B}"/>
              </a:ext>
            </a:extLst>
          </p:cNvPr>
          <p:cNvSpPr/>
          <p:nvPr/>
        </p:nvSpPr>
        <p:spPr>
          <a:xfrm>
            <a:off x="643777" y="468407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勝利・敗北演出</a:t>
            </a:r>
          </a:p>
        </p:txBody>
      </p:sp>
      <p:sp>
        <p:nvSpPr>
          <p:cNvPr id="15" name="正方形/長方形 14">
            <a:extLst>
              <a:ext uri="{FF2B5EF4-FFF2-40B4-BE49-F238E27FC236}">
                <a16:creationId xmlns:a16="http://schemas.microsoft.com/office/drawing/2014/main" id="{A5068F56-F6A2-45DC-A149-4BC96427D0EB}"/>
              </a:ext>
            </a:extLst>
          </p:cNvPr>
          <p:cNvSpPr/>
          <p:nvPr/>
        </p:nvSpPr>
        <p:spPr>
          <a:xfrm>
            <a:off x="643777" y="406615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怪獣逃走・死亡演出</a:t>
            </a:r>
          </a:p>
        </p:txBody>
      </p:sp>
      <p:cxnSp>
        <p:nvCxnSpPr>
          <p:cNvPr id="6" name="直線矢印コネクタ 5">
            <a:extLst>
              <a:ext uri="{FF2B5EF4-FFF2-40B4-BE49-F238E27FC236}">
                <a16:creationId xmlns:a16="http://schemas.microsoft.com/office/drawing/2014/main" id="{4AE63709-4873-41D5-A273-57A41DF9F8DA}"/>
              </a:ext>
            </a:extLst>
          </p:cNvPr>
          <p:cNvCxnSpPr>
            <a:stCxn id="3" idx="2"/>
            <a:endCxn id="11" idx="0"/>
          </p:cNvCxnSpPr>
          <p:nvPr/>
        </p:nvCxnSpPr>
        <p:spPr>
          <a:xfrm>
            <a:off x="1337657" y="2593823"/>
            <a:ext cx="0" cy="225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460EE41A-1464-4CB9-8DD2-CEC29A1D202B}"/>
              </a:ext>
            </a:extLst>
          </p:cNvPr>
          <p:cNvCxnSpPr>
            <a:cxnSpLocks/>
            <a:stCxn id="11" idx="2"/>
            <a:endCxn id="13" idx="0"/>
          </p:cNvCxnSpPr>
          <p:nvPr/>
        </p:nvCxnSpPr>
        <p:spPr>
          <a:xfrm>
            <a:off x="1337657" y="3219852"/>
            <a:ext cx="0" cy="220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C389E571-9552-49A9-B881-412FDE1CE832}"/>
              </a:ext>
            </a:extLst>
          </p:cNvPr>
          <p:cNvCxnSpPr>
            <a:cxnSpLocks/>
            <a:stCxn id="13" idx="2"/>
            <a:endCxn id="15" idx="0"/>
          </p:cNvCxnSpPr>
          <p:nvPr/>
        </p:nvCxnSpPr>
        <p:spPr>
          <a:xfrm>
            <a:off x="1337657" y="3840351"/>
            <a:ext cx="0" cy="225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59746E36-F420-4A5A-96D6-DB81E8944156}"/>
              </a:ext>
            </a:extLst>
          </p:cNvPr>
          <p:cNvCxnSpPr>
            <a:cxnSpLocks/>
            <a:stCxn id="15" idx="2"/>
            <a:endCxn id="14" idx="0"/>
          </p:cNvCxnSpPr>
          <p:nvPr/>
        </p:nvCxnSpPr>
        <p:spPr>
          <a:xfrm>
            <a:off x="1337657" y="4466263"/>
            <a:ext cx="0" cy="217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FFB7AA5-2E6D-4938-B53D-4D3CF3016116}"/>
              </a:ext>
            </a:extLst>
          </p:cNvPr>
          <p:cNvSpPr txBox="1"/>
          <p:nvPr/>
        </p:nvSpPr>
        <p:spPr>
          <a:xfrm>
            <a:off x="643777" y="1703819"/>
            <a:ext cx="2492990" cy="246221"/>
          </a:xfrm>
          <a:prstGeom prst="rect">
            <a:avLst/>
          </a:prstGeom>
          <a:noFill/>
        </p:spPr>
        <p:txBody>
          <a:bodyPr wrap="none" rtlCol="0">
            <a:spAutoFit/>
          </a:bodyPr>
          <a:lstStyle/>
          <a:p>
            <a:r>
              <a:rPr kumimoji="1" lang="ja-JP" altLang="en-US" sz="1000"/>
              <a:t>おおまかなバトルの流れは以下の通り。</a:t>
            </a:r>
            <a:endParaRPr kumimoji="1" lang="en-US" altLang="ja-JP" sz="1000" dirty="0"/>
          </a:p>
        </p:txBody>
      </p:sp>
    </p:spTree>
    <p:extLst>
      <p:ext uri="{BB962C8B-B14F-4D97-AF65-F5344CB8AC3E}">
        <p14:creationId xmlns:p14="http://schemas.microsoft.com/office/powerpoint/2010/main" val="1276277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図 49">
            <a:extLst>
              <a:ext uri="{FF2B5EF4-FFF2-40B4-BE49-F238E27FC236}">
                <a16:creationId xmlns:a16="http://schemas.microsoft.com/office/drawing/2014/main" id="{74130F57-EE2C-4486-A57F-039B5B50E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4950" y="166613"/>
            <a:ext cx="1034364" cy="1834599"/>
          </a:xfrm>
          <a:prstGeom prst="rect">
            <a:avLst/>
          </a:prstGeom>
        </p:spPr>
      </p:pic>
      <p:sp>
        <p:nvSpPr>
          <p:cNvPr id="7" name="テキスト ボックス 6">
            <a:extLst>
              <a:ext uri="{FF2B5EF4-FFF2-40B4-BE49-F238E27FC236}">
                <a16:creationId xmlns:a16="http://schemas.microsoft.com/office/drawing/2014/main" id="{049DE3BD-3820-44FD-985D-C87E11F09DDF}"/>
              </a:ext>
            </a:extLst>
          </p:cNvPr>
          <p:cNvSpPr txBox="1"/>
          <p:nvPr/>
        </p:nvSpPr>
        <p:spPr>
          <a:xfrm>
            <a:off x="654969" y="881729"/>
            <a:ext cx="4648565" cy="400110"/>
          </a:xfrm>
          <a:prstGeom prst="rect">
            <a:avLst/>
          </a:prstGeom>
          <a:noFill/>
        </p:spPr>
        <p:txBody>
          <a:bodyPr wrap="square" rtlCol="0" anchor="t">
            <a:spAutoFit/>
          </a:bodyPr>
          <a:lstStyle/>
          <a:p>
            <a:r>
              <a:rPr kumimoji="1" lang="ja-JP" altLang="en-US" sz="1000" dirty="0">
                <a:latin typeface="+mn-ea"/>
              </a:rPr>
              <a:t>怪獣の巨大感を表すようなシーンからの大きな咆哮。</a:t>
            </a:r>
            <a:endParaRPr kumimoji="1" lang="en-US" altLang="ja-JP" sz="1000" dirty="0">
              <a:latin typeface="+mn-ea"/>
            </a:endParaRPr>
          </a:p>
          <a:p>
            <a:r>
              <a:rPr kumimoji="1" lang="ja-JP" altLang="en-US" sz="1000" dirty="0">
                <a:latin typeface="+mn-ea"/>
              </a:rPr>
              <a:t>最後に怪獣の名前は</a:t>
            </a:r>
            <a:r>
              <a:rPr kumimoji="1" lang="en-US" altLang="ja-JP" sz="1000" dirty="0">
                <a:latin typeface="+mn-ea"/>
              </a:rPr>
              <a:t>2D</a:t>
            </a:r>
            <a:r>
              <a:rPr kumimoji="1" lang="ja-JP" altLang="en-US" sz="1000" dirty="0">
                <a:latin typeface="+mn-ea"/>
              </a:rPr>
              <a:t>表示とする。</a:t>
            </a:r>
            <a:endParaRPr kumimoji="1" lang="en-US" altLang="ja-JP" sz="1000" dirty="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41420" cy="307777"/>
          </a:xfrm>
          <a:prstGeom prst="rect">
            <a:avLst/>
          </a:prstGeom>
          <a:noFill/>
        </p:spPr>
        <p:txBody>
          <a:bodyPr wrap="none" rtlCol="0">
            <a:spAutoFit/>
          </a:bodyPr>
          <a:lstStyle/>
          <a:p>
            <a:r>
              <a:rPr kumimoji="1" lang="ja-JP" altLang="en-US" sz="1400" b="1"/>
              <a:t>●怪獣開始演出</a:t>
            </a:r>
            <a:endParaRPr kumimoji="1" lang="ja-JP" altLang="en-US" sz="1400" b="1" dirty="0"/>
          </a:p>
        </p:txBody>
      </p:sp>
      <p:sp>
        <p:nvSpPr>
          <p:cNvPr id="8" name="テキスト ボックス 7">
            <a:extLst>
              <a:ext uri="{FF2B5EF4-FFF2-40B4-BE49-F238E27FC236}">
                <a16:creationId xmlns:a16="http://schemas.microsoft.com/office/drawing/2014/main" id="{DAB3238E-1ECC-4F90-A16F-8F9226273FE5}"/>
              </a:ext>
            </a:extLst>
          </p:cNvPr>
          <p:cNvSpPr txBox="1"/>
          <p:nvPr/>
        </p:nvSpPr>
        <p:spPr>
          <a:xfrm>
            <a:off x="652273" y="2170832"/>
            <a:ext cx="2672526" cy="246221"/>
          </a:xfrm>
          <a:prstGeom prst="rect">
            <a:avLst/>
          </a:prstGeom>
          <a:noFill/>
        </p:spPr>
        <p:txBody>
          <a:bodyPr wrap="none" rtlCol="0" anchor="t">
            <a:spAutoFit/>
          </a:bodyPr>
          <a:lstStyle/>
          <a:p>
            <a:r>
              <a:rPr kumimoji="1" lang="ja-JP" altLang="en-US" sz="1000" b="1" dirty="0">
                <a:latin typeface="+mn-ea"/>
              </a:rPr>
              <a:t>・タップでのスキップ</a:t>
            </a:r>
            <a:r>
              <a:rPr kumimoji="1" lang="ja-JP" altLang="en-US" sz="1000" b="1" dirty="0">
                <a:solidFill>
                  <a:schemeClr val="bg2">
                    <a:lumMod val="90000"/>
                  </a:schemeClr>
                </a:solidFill>
                <a:latin typeface="+mn-ea"/>
              </a:rPr>
              <a:t>（</a:t>
            </a:r>
            <a:r>
              <a:rPr kumimoji="1" lang="en-US" altLang="ja-JP" sz="1000" b="1" dirty="0">
                <a:solidFill>
                  <a:schemeClr val="bg2">
                    <a:lumMod val="90000"/>
                  </a:schemeClr>
                </a:solidFill>
                <a:latin typeface="+mn-ea"/>
              </a:rPr>
              <a:t>20190723</a:t>
            </a:r>
            <a:r>
              <a:rPr kumimoji="1" lang="ja-JP" altLang="en-US" sz="1000" b="1" dirty="0">
                <a:solidFill>
                  <a:schemeClr val="bg2">
                    <a:lumMod val="90000"/>
                  </a:schemeClr>
                </a:solidFill>
                <a:latin typeface="+mn-ea"/>
              </a:rPr>
              <a:t>追記）</a:t>
            </a:r>
            <a:endParaRPr kumimoji="1" lang="en-US" altLang="ja-JP" sz="1000" dirty="0">
              <a:solidFill>
                <a:schemeClr val="bg2">
                  <a:lumMod val="90000"/>
                </a:schemeClr>
              </a:solidFill>
              <a:latin typeface="+mn-ea"/>
            </a:endParaRPr>
          </a:p>
        </p:txBody>
      </p:sp>
      <p:sp>
        <p:nvSpPr>
          <p:cNvPr id="9" name="テキスト ボックス 8">
            <a:extLst>
              <a:ext uri="{FF2B5EF4-FFF2-40B4-BE49-F238E27FC236}">
                <a16:creationId xmlns:a16="http://schemas.microsoft.com/office/drawing/2014/main" id="{D6D051E0-1754-451E-9775-E7E56D78FA0E}"/>
              </a:ext>
            </a:extLst>
          </p:cNvPr>
          <p:cNvSpPr txBox="1"/>
          <p:nvPr/>
        </p:nvSpPr>
        <p:spPr>
          <a:xfrm>
            <a:off x="820760" y="2411761"/>
            <a:ext cx="5896865" cy="400110"/>
          </a:xfrm>
          <a:prstGeom prst="rect">
            <a:avLst/>
          </a:prstGeom>
          <a:noFill/>
        </p:spPr>
        <p:txBody>
          <a:bodyPr wrap="square" rtlCol="0" anchor="t">
            <a:spAutoFit/>
          </a:bodyPr>
          <a:lstStyle/>
          <a:p>
            <a:r>
              <a:rPr kumimoji="1" lang="ja-JP" altLang="en-US" sz="1000" dirty="0">
                <a:latin typeface="+mn-ea"/>
              </a:rPr>
              <a:t>本演出はタップでスキップできるようにする。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p:txBody>
      </p:sp>
      <p:grpSp>
        <p:nvGrpSpPr>
          <p:cNvPr id="10" name="グループ化 9">
            <a:extLst>
              <a:ext uri="{FF2B5EF4-FFF2-40B4-BE49-F238E27FC236}">
                <a16:creationId xmlns:a16="http://schemas.microsoft.com/office/drawing/2014/main" id="{0A23044F-B5A7-4D71-96E2-AAB43468AD12}"/>
              </a:ext>
            </a:extLst>
          </p:cNvPr>
          <p:cNvGrpSpPr/>
          <p:nvPr/>
        </p:nvGrpSpPr>
        <p:grpSpPr>
          <a:xfrm>
            <a:off x="738383" y="3463758"/>
            <a:ext cx="1254642" cy="1942121"/>
            <a:chOff x="582098" y="1204974"/>
            <a:chExt cx="2504002" cy="4444373"/>
          </a:xfrm>
        </p:grpSpPr>
        <p:pic>
          <p:nvPicPr>
            <p:cNvPr id="11" name="図 10">
              <a:extLst>
                <a:ext uri="{FF2B5EF4-FFF2-40B4-BE49-F238E27FC236}">
                  <a16:creationId xmlns:a16="http://schemas.microsoft.com/office/drawing/2014/main" id="{EC90B69C-2427-4026-A6BD-FAFBE610A493}"/>
                </a:ext>
              </a:extLst>
            </p:cNvPr>
            <p:cNvPicPr>
              <a:picLocks noChangeAspect="1"/>
            </p:cNvPicPr>
            <p:nvPr/>
          </p:nvPicPr>
          <p:blipFill rotWithShape="1">
            <a:blip r:embed="rId3">
              <a:extLst>
                <a:ext uri="{28A0092B-C50C-407E-A947-70E740481C1C}">
                  <a14:useLocalDpi xmlns:a14="http://schemas.microsoft.com/office/drawing/2010/main" val="0"/>
                </a:ext>
              </a:extLst>
            </a:blip>
            <a:srcRect l="7512" r="7512"/>
            <a:stretch/>
          </p:blipFill>
          <p:spPr>
            <a:xfrm>
              <a:off x="582098" y="1900358"/>
              <a:ext cx="2504002" cy="2688672"/>
            </a:xfrm>
            <a:prstGeom prst="rect">
              <a:avLst/>
            </a:prstGeom>
          </p:spPr>
        </p:pic>
        <p:sp>
          <p:nvSpPr>
            <p:cNvPr id="13" name="正方形/長方形 12">
              <a:extLst>
                <a:ext uri="{FF2B5EF4-FFF2-40B4-BE49-F238E27FC236}">
                  <a16:creationId xmlns:a16="http://schemas.microsoft.com/office/drawing/2014/main" id="{31F26FCE-C5F9-46A4-912F-971A34C89BFD}"/>
                </a:ext>
              </a:extLst>
            </p:cNvPr>
            <p:cNvSpPr/>
            <p:nvPr/>
          </p:nvSpPr>
          <p:spPr>
            <a:xfrm>
              <a:off x="582098"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2728CD90-F498-4A69-9951-548369CF13C6}"/>
              </a:ext>
            </a:extLst>
          </p:cNvPr>
          <p:cNvGrpSpPr/>
          <p:nvPr/>
        </p:nvGrpSpPr>
        <p:grpSpPr>
          <a:xfrm>
            <a:off x="2273916" y="3463758"/>
            <a:ext cx="1259129" cy="1942121"/>
            <a:chOff x="3488771" y="1204974"/>
            <a:chExt cx="2504003" cy="4444373"/>
          </a:xfrm>
        </p:grpSpPr>
        <p:pic>
          <p:nvPicPr>
            <p:cNvPr id="15" name="図 14" descr="テキスト, 地図 が含まれている画像&#10;&#10;自動的に生成された説明">
              <a:extLst>
                <a:ext uri="{FF2B5EF4-FFF2-40B4-BE49-F238E27FC236}">
                  <a16:creationId xmlns:a16="http://schemas.microsoft.com/office/drawing/2014/main" id="{0C51138A-5437-498F-8F8F-8F1995386E4D}"/>
                </a:ext>
              </a:extLst>
            </p:cNvPr>
            <p:cNvPicPr>
              <a:picLocks noChangeAspect="1"/>
            </p:cNvPicPr>
            <p:nvPr/>
          </p:nvPicPr>
          <p:blipFill rotWithShape="1">
            <a:blip r:embed="rId4">
              <a:extLst>
                <a:ext uri="{28A0092B-C50C-407E-A947-70E740481C1C}">
                  <a14:useLocalDpi xmlns:a14="http://schemas.microsoft.com/office/drawing/2010/main" val="0"/>
                </a:ext>
              </a:extLst>
            </a:blip>
            <a:srcRect l="10772" t="4311" r="2261"/>
            <a:stretch/>
          </p:blipFill>
          <p:spPr>
            <a:xfrm>
              <a:off x="3488772" y="1204974"/>
              <a:ext cx="2504002" cy="4134800"/>
            </a:xfrm>
            <a:prstGeom prst="rect">
              <a:avLst/>
            </a:prstGeom>
          </p:spPr>
        </p:pic>
        <p:sp>
          <p:nvSpPr>
            <p:cNvPr id="16" name="正方形/長方形 15">
              <a:extLst>
                <a:ext uri="{FF2B5EF4-FFF2-40B4-BE49-F238E27FC236}">
                  <a16:creationId xmlns:a16="http://schemas.microsoft.com/office/drawing/2014/main" id="{9C4802ED-872C-41C0-9C69-2845196F922A}"/>
                </a:ext>
              </a:extLst>
            </p:cNvPr>
            <p:cNvSpPr/>
            <p:nvPr/>
          </p:nvSpPr>
          <p:spPr>
            <a:xfrm>
              <a:off x="3488771"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F3DBF7BB-47F6-45D4-99A3-C38D68EEB985}"/>
              </a:ext>
            </a:extLst>
          </p:cNvPr>
          <p:cNvGrpSpPr/>
          <p:nvPr/>
        </p:nvGrpSpPr>
        <p:grpSpPr>
          <a:xfrm>
            <a:off x="3813935" y="3463758"/>
            <a:ext cx="1259128" cy="1942121"/>
            <a:chOff x="6410313" y="1204974"/>
            <a:chExt cx="2504004" cy="4444373"/>
          </a:xfrm>
        </p:grpSpPr>
        <p:pic>
          <p:nvPicPr>
            <p:cNvPr id="18" name="図 17" descr="テキスト, 地図 が含まれている画像&#10;&#10;自動的に生成された説明">
              <a:extLst>
                <a:ext uri="{FF2B5EF4-FFF2-40B4-BE49-F238E27FC236}">
                  <a16:creationId xmlns:a16="http://schemas.microsoft.com/office/drawing/2014/main" id="{63DFAAB5-033B-4D7F-A8FE-D476D0BDB742}"/>
                </a:ext>
              </a:extLst>
            </p:cNvPr>
            <p:cNvPicPr>
              <a:picLocks noChangeAspect="1"/>
            </p:cNvPicPr>
            <p:nvPr/>
          </p:nvPicPr>
          <p:blipFill rotWithShape="1">
            <a:blip r:embed="rId5">
              <a:extLst>
                <a:ext uri="{28A0092B-C50C-407E-A947-70E740481C1C}">
                  <a14:useLocalDpi xmlns:a14="http://schemas.microsoft.com/office/drawing/2010/main" val="0"/>
                </a:ext>
              </a:extLst>
            </a:blip>
            <a:srcRect r="6539"/>
            <a:stretch/>
          </p:blipFill>
          <p:spPr>
            <a:xfrm>
              <a:off x="6410313" y="1698352"/>
              <a:ext cx="2504002" cy="2915172"/>
            </a:xfrm>
            <a:prstGeom prst="rect">
              <a:avLst/>
            </a:prstGeom>
          </p:spPr>
        </p:pic>
        <p:sp>
          <p:nvSpPr>
            <p:cNvPr id="19" name="正方形/長方形 18">
              <a:extLst>
                <a:ext uri="{FF2B5EF4-FFF2-40B4-BE49-F238E27FC236}">
                  <a16:creationId xmlns:a16="http://schemas.microsoft.com/office/drawing/2014/main" id="{22855B82-D3F6-49A0-A92F-BA78284BCCDC}"/>
                </a:ext>
              </a:extLst>
            </p:cNvPr>
            <p:cNvSpPr/>
            <p:nvPr/>
          </p:nvSpPr>
          <p:spPr>
            <a:xfrm>
              <a:off x="6410315"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0" name="グループ化 19">
            <a:extLst>
              <a:ext uri="{FF2B5EF4-FFF2-40B4-BE49-F238E27FC236}">
                <a16:creationId xmlns:a16="http://schemas.microsoft.com/office/drawing/2014/main" id="{6A102E10-B46C-41AD-97C6-EE9CEA97BA8C}"/>
              </a:ext>
            </a:extLst>
          </p:cNvPr>
          <p:cNvGrpSpPr/>
          <p:nvPr/>
        </p:nvGrpSpPr>
        <p:grpSpPr>
          <a:xfrm>
            <a:off x="5353953" y="3463758"/>
            <a:ext cx="1259127" cy="1942121"/>
            <a:chOff x="6455296" y="1204974"/>
            <a:chExt cx="1499994" cy="2662351"/>
          </a:xfrm>
        </p:grpSpPr>
        <p:sp>
          <p:nvSpPr>
            <p:cNvPr id="21" name="正方形/長方形 20">
              <a:extLst>
                <a:ext uri="{FF2B5EF4-FFF2-40B4-BE49-F238E27FC236}">
                  <a16:creationId xmlns:a16="http://schemas.microsoft.com/office/drawing/2014/main" id="{CA864FEE-01AE-4CB2-9290-CA331262ED01}"/>
                </a:ext>
              </a:extLst>
            </p:cNvPr>
            <p:cNvSpPr/>
            <p:nvPr/>
          </p:nvSpPr>
          <p:spPr>
            <a:xfrm>
              <a:off x="6455296" y="1204974"/>
              <a:ext cx="1499994" cy="2662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テキスト, 地図 が含まれている画像&#10;&#10;自動的に生成された説明">
              <a:extLst>
                <a:ext uri="{FF2B5EF4-FFF2-40B4-BE49-F238E27FC236}">
                  <a16:creationId xmlns:a16="http://schemas.microsoft.com/office/drawing/2014/main" id="{E61C48B7-A64D-4B97-B59F-E9F276950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9151" y="1500526"/>
              <a:ext cx="1096495" cy="1413545"/>
            </a:xfrm>
            <a:prstGeom prst="rect">
              <a:avLst/>
            </a:prstGeom>
          </p:spPr>
        </p:pic>
      </p:grpSp>
      <p:grpSp>
        <p:nvGrpSpPr>
          <p:cNvPr id="23" name="グループ化 22">
            <a:extLst>
              <a:ext uri="{FF2B5EF4-FFF2-40B4-BE49-F238E27FC236}">
                <a16:creationId xmlns:a16="http://schemas.microsoft.com/office/drawing/2014/main" id="{23955F3B-03DA-477F-A539-9FC640FAAF3A}"/>
              </a:ext>
            </a:extLst>
          </p:cNvPr>
          <p:cNvGrpSpPr/>
          <p:nvPr/>
        </p:nvGrpSpPr>
        <p:grpSpPr>
          <a:xfrm>
            <a:off x="6893970" y="3463758"/>
            <a:ext cx="1259127" cy="1942121"/>
            <a:chOff x="582098" y="4013084"/>
            <a:chExt cx="1503340" cy="2662351"/>
          </a:xfrm>
        </p:grpSpPr>
        <p:pic>
          <p:nvPicPr>
            <p:cNvPr id="24" name="図 23" descr="線画 が含まれている画像&#10;&#10;自動的に生成された説明">
              <a:extLst>
                <a:ext uri="{FF2B5EF4-FFF2-40B4-BE49-F238E27FC236}">
                  <a16:creationId xmlns:a16="http://schemas.microsoft.com/office/drawing/2014/main" id="{400F847D-3A17-47E1-BD6E-1113C143AC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098" y="4283887"/>
              <a:ext cx="1503340" cy="2099048"/>
            </a:xfrm>
            <a:prstGeom prst="rect">
              <a:avLst/>
            </a:prstGeom>
          </p:spPr>
        </p:pic>
        <p:sp>
          <p:nvSpPr>
            <p:cNvPr id="25" name="正方形/長方形 24">
              <a:extLst>
                <a:ext uri="{FF2B5EF4-FFF2-40B4-BE49-F238E27FC236}">
                  <a16:creationId xmlns:a16="http://schemas.microsoft.com/office/drawing/2014/main" id="{BAB17698-03BE-46A2-A650-0A9B064396D6}"/>
                </a:ext>
              </a:extLst>
            </p:cNvPr>
            <p:cNvSpPr/>
            <p:nvPr/>
          </p:nvSpPr>
          <p:spPr>
            <a:xfrm>
              <a:off x="582098" y="4013084"/>
              <a:ext cx="1499994" cy="2662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二等辺三角形 25">
            <a:extLst>
              <a:ext uri="{FF2B5EF4-FFF2-40B4-BE49-F238E27FC236}">
                <a16:creationId xmlns:a16="http://schemas.microsoft.com/office/drawing/2014/main" id="{51DB6872-7ED0-4FF1-B2C0-C22740B835EE}"/>
              </a:ext>
            </a:extLst>
          </p:cNvPr>
          <p:cNvSpPr/>
          <p:nvPr/>
        </p:nvSpPr>
        <p:spPr>
          <a:xfrm rot="5400000">
            <a:off x="2041228"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26">
            <a:extLst>
              <a:ext uri="{FF2B5EF4-FFF2-40B4-BE49-F238E27FC236}">
                <a16:creationId xmlns:a16="http://schemas.microsoft.com/office/drawing/2014/main" id="{5558F2AF-53CE-4591-A7B6-87E4F1212E8A}"/>
              </a:ext>
            </a:extLst>
          </p:cNvPr>
          <p:cNvSpPr/>
          <p:nvPr/>
        </p:nvSpPr>
        <p:spPr>
          <a:xfrm rot="5400000">
            <a:off x="3581246"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a:extLst>
              <a:ext uri="{FF2B5EF4-FFF2-40B4-BE49-F238E27FC236}">
                <a16:creationId xmlns:a16="http://schemas.microsoft.com/office/drawing/2014/main" id="{E07FFB3A-7896-44E4-85D2-7B72DB2476F7}"/>
              </a:ext>
            </a:extLst>
          </p:cNvPr>
          <p:cNvSpPr/>
          <p:nvPr/>
        </p:nvSpPr>
        <p:spPr>
          <a:xfrm rot="5400000">
            <a:off x="5125366"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8285FF70-938A-4C71-A885-F102E9082020}"/>
              </a:ext>
            </a:extLst>
          </p:cNvPr>
          <p:cNvSpPr/>
          <p:nvPr/>
        </p:nvSpPr>
        <p:spPr>
          <a:xfrm rot="5400000">
            <a:off x="6664359"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54E2A216-1FBF-4D8F-A0A7-EB3749879622}"/>
              </a:ext>
            </a:extLst>
          </p:cNvPr>
          <p:cNvSpPr txBox="1"/>
          <p:nvPr/>
        </p:nvSpPr>
        <p:spPr>
          <a:xfrm>
            <a:off x="6891168" y="3459853"/>
            <a:ext cx="902811" cy="307777"/>
          </a:xfrm>
          <a:prstGeom prst="rect">
            <a:avLst/>
          </a:prstGeom>
          <a:noFill/>
          <a:effectLst>
            <a:outerShdw blurRad="25400" dist="25400" dir="2700000" algn="tl" rotWithShape="0">
              <a:prstClr val="black"/>
            </a:outerShdw>
          </a:effectLst>
        </p:spPr>
        <p:txBody>
          <a:bodyPr wrap="none" rtlCol="0" anchor="ctr">
            <a:spAutoFit/>
          </a:bodyPr>
          <a:lstStyle/>
          <a:p>
            <a:r>
              <a:rPr kumimoji="1" lang="ja-JP" altLang="en-US" sz="1400" b="1" dirty="0">
                <a:solidFill>
                  <a:schemeClr val="accent4">
                    <a:lumMod val="60000"/>
                    <a:lumOff val="40000"/>
                  </a:schemeClr>
                </a:solidFill>
                <a:latin typeface="HG明朝E" panose="02020909000000000000" pitchFamily="17" charset="-128"/>
                <a:ea typeface="HG明朝E" panose="02020909000000000000" pitchFamily="17" charset="-128"/>
              </a:rPr>
              <a:t>進化怪獣</a:t>
            </a:r>
          </a:p>
        </p:txBody>
      </p:sp>
      <p:sp>
        <p:nvSpPr>
          <p:cNvPr id="31" name="正方形/長方形 30">
            <a:extLst>
              <a:ext uri="{FF2B5EF4-FFF2-40B4-BE49-F238E27FC236}">
                <a16:creationId xmlns:a16="http://schemas.microsoft.com/office/drawing/2014/main" id="{B4594E11-0272-470D-976B-6B86C6FF9A75}"/>
              </a:ext>
            </a:extLst>
          </p:cNvPr>
          <p:cNvSpPr/>
          <p:nvPr/>
        </p:nvSpPr>
        <p:spPr>
          <a:xfrm>
            <a:off x="6870083" y="4583908"/>
            <a:ext cx="1268296" cy="369332"/>
          </a:xfrm>
          <a:prstGeom prst="rect">
            <a:avLst/>
          </a:prstGeom>
          <a:effectLst>
            <a:outerShdw blurRad="25400" dist="25400" dir="2700000" algn="tl" rotWithShape="0">
              <a:prstClr val="black"/>
            </a:outerShdw>
          </a:effectLst>
        </p:spPr>
        <p:txBody>
          <a:bodyPr wrap="none">
            <a:spAutoFit/>
          </a:bodyPr>
          <a:lstStyle/>
          <a:p>
            <a:pPr algn="ctr"/>
            <a:r>
              <a:rPr kumimoji="1" lang="en-US" altLang="ja-JP" b="1" dirty="0" err="1">
                <a:solidFill>
                  <a:schemeClr val="accent4">
                    <a:lumMod val="60000"/>
                    <a:lumOff val="40000"/>
                  </a:schemeClr>
                </a:solidFill>
                <a:latin typeface="GavadonUltraKt" panose="00000400000000000000" pitchFamily="2" charset="0"/>
                <a:ea typeface="HG明朝E" panose="02020909000000000000" pitchFamily="17" charset="-128"/>
              </a:rPr>
              <a:t>mrGor</a:t>
            </a:r>
            <a:endParaRPr kumimoji="1" lang="ja-JP" altLang="en-US" b="1" dirty="0">
              <a:solidFill>
                <a:schemeClr val="accent4">
                  <a:lumMod val="60000"/>
                  <a:lumOff val="40000"/>
                </a:schemeClr>
              </a:solidFill>
              <a:latin typeface="GavadonUltraKt" panose="00000400000000000000" pitchFamily="2" charset="0"/>
              <a:ea typeface="HG明朝E" panose="02020909000000000000" pitchFamily="17" charset="-128"/>
            </a:endParaRPr>
          </a:p>
        </p:txBody>
      </p:sp>
      <p:sp>
        <p:nvSpPr>
          <p:cNvPr id="33" name="テキスト ボックス 32">
            <a:extLst>
              <a:ext uri="{FF2B5EF4-FFF2-40B4-BE49-F238E27FC236}">
                <a16:creationId xmlns:a16="http://schemas.microsoft.com/office/drawing/2014/main" id="{A4D9203F-B2FE-4B49-AE39-1164EE2B8B06}"/>
              </a:ext>
            </a:extLst>
          </p:cNvPr>
          <p:cNvSpPr txBox="1"/>
          <p:nvPr/>
        </p:nvSpPr>
        <p:spPr>
          <a:xfrm>
            <a:off x="7646249" y="4957161"/>
            <a:ext cx="543739" cy="307777"/>
          </a:xfrm>
          <a:prstGeom prst="rect">
            <a:avLst/>
          </a:prstGeom>
          <a:noFill/>
          <a:effectLst>
            <a:outerShdw blurRad="25400" dist="25400" dir="2700000" algn="tl" rotWithShape="0">
              <a:prstClr val="black"/>
            </a:outerShdw>
          </a:effectLst>
        </p:spPr>
        <p:txBody>
          <a:bodyPr wrap="none" rtlCol="0" anchor="ctr">
            <a:spAutoFit/>
          </a:bodyPr>
          <a:lstStyle/>
          <a:p>
            <a:r>
              <a:rPr kumimoji="1" lang="ja-JP" altLang="en-US" sz="1400" b="1" dirty="0">
                <a:solidFill>
                  <a:schemeClr val="accent4">
                    <a:lumMod val="60000"/>
                    <a:lumOff val="40000"/>
                  </a:schemeClr>
                </a:solidFill>
                <a:latin typeface="HG明朝E" panose="02020909000000000000" pitchFamily="17" charset="-128"/>
                <a:ea typeface="HG明朝E" panose="02020909000000000000" pitchFamily="17" charset="-128"/>
              </a:rPr>
              <a:t>登場</a:t>
            </a:r>
          </a:p>
        </p:txBody>
      </p:sp>
      <p:sp>
        <p:nvSpPr>
          <p:cNvPr id="34" name="テキスト ボックス 33">
            <a:extLst>
              <a:ext uri="{FF2B5EF4-FFF2-40B4-BE49-F238E27FC236}">
                <a16:creationId xmlns:a16="http://schemas.microsoft.com/office/drawing/2014/main" id="{4E4EEDD1-655B-47DC-8551-34418DDEB4E2}"/>
              </a:ext>
            </a:extLst>
          </p:cNvPr>
          <p:cNvSpPr txBox="1"/>
          <p:nvPr/>
        </p:nvSpPr>
        <p:spPr>
          <a:xfrm>
            <a:off x="737859" y="5417363"/>
            <a:ext cx="1213794" cy="707886"/>
          </a:xfrm>
          <a:prstGeom prst="rect">
            <a:avLst/>
          </a:prstGeom>
          <a:noFill/>
        </p:spPr>
        <p:txBody>
          <a:bodyPr wrap="none" rtlCol="0">
            <a:spAutoFit/>
          </a:bodyPr>
          <a:lstStyle/>
          <a:p>
            <a:r>
              <a:rPr kumimoji="1" lang="ja-JP" altLang="en-US" sz="800" dirty="0"/>
              <a:t>ビルの合間から尻尾を</a:t>
            </a:r>
            <a:endParaRPr kumimoji="1" lang="en-US" altLang="ja-JP" sz="800" dirty="0"/>
          </a:p>
          <a:p>
            <a:r>
              <a:rPr kumimoji="1" lang="ja-JP" altLang="en-US" sz="800" dirty="0"/>
              <a:t>引きずる姿が見える。</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a:p>
            <a:r>
              <a:rPr kumimoji="1" lang="ja-JP" altLang="en-US" sz="800" dirty="0"/>
              <a:t>エフェクト：土埃</a:t>
            </a:r>
            <a:endParaRPr kumimoji="1" lang="en-US" altLang="ja-JP" sz="800" dirty="0"/>
          </a:p>
        </p:txBody>
      </p:sp>
      <p:sp>
        <p:nvSpPr>
          <p:cNvPr id="35" name="テキスト ボックス 34">
            <a:extLst>
              <a:ext uri="{FF2B5EF4-FFF2-40B4-BE49-F238E27FC236}">
                <a16:creationId xmlns:a16="http://schemas.microsoft.com/office/drawing/2014/main" id="{71555F47-3CFE-4EDD-B0B7-EB5F45695642}"/>
              </a:ext>
            </a:extLst>
          </p:cNvPr>
          <p:cNvSpPr txBox="1"/>
          <p:nvPr/>
        </p:nvSpPr>
        <p:spPr>
          <a:xfrm>
            <a:off x="2273916" y="5413513"/>
            <a:ext cx="1213794" cy="830997"/>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ビルの合間を歩く姿が</a:t>
            </a:r>
            <a:endParaRPr kumimoji="1" lang="en-US" altLang="ja-JP" sz="800" dirty="0"/>
          </a:p>
          <a:p>
            <a:r>
              <a:rPr kumimoji="1" lang="ja-JP" altLang="en-US" sz="800" dirty="0"/>
              <a:t>一部見える。</a:t>
            </a:r>
            <a:endParaRPr kumimoji="1" lang="en-US" altLang="ja-JP" sz="800" dirty="0"/>
          </a:p>
          <a:p>
            <a:r>
              <a:rPr kumimoji="1" lang="ja-JP" altLang="en-US" sz="800" dirty="0"/>
              <a:t>首から下腹にかけて。</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p:txBody>
      </p:sp>
      <p:sp>
        <p:nvSpPr>
          <p:cNvPr id="36" name="テキスト ボックス 35">
            <a:extLst>
              <a:ext uri="{FF2B5EF4-FFF2-40B4-BE49-F238E27FC236}">
                <a16:creationId xmlns:a16="http://schemas.microsoft.com/office/drawing/2014/main" id="{FC639B4C-4410-4E68-96D6-47C52F689733}"/>
              </a:ext>
            </a:extLst>
          </p:cNvPr>
          <p:cNvSpPr txBox="1"/>
          <p:nvPr/>
        </p:nvSpPr>
        <p:spPr>
          <a:xfrm>
            <a:off x="3809973" y="5413513"/>
            <a:ext cx="1213794" cy="954107"/>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画面外から足がふみ</a:t>
            </a:r>
            <a:endParaRPr kumimoji="1" lang="en-US" altLang="ja-JP" sz="800" dirty="0"/>
          </a:p>
          <a:p>
            <a:r>
              <a:rPr kumimoji="1" lang="ja-JP" altLang="en-US" sz="800" dirty="0"/>
              <a:t>こまれる。</a:t>
            </a:r>
            <a:endParaRPr kumimoji="1" lang="en-US" altLang="ja-JP" sz="800" dirty="0"/>
          </a:p>
          <a:p>
            <a:r>
              <a:rPr kumimoji="1" lang="ja-JP" altLang="en-US" sz="800" dirty="0"/>
              <a:t>画面振動。</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a:p>
            <a:r>
              <a:rPr kumimoji="1" lang="ja-JP" altLang="en-US" sz="800" dirty="0"/>
              <a:t>エフェクト：土埃</a:t>
            </a:r>
            <a:endParaRPr kumimoji="1" lang="en-US" altLang="ja-JP" sz="800" dirty="0"/>
          </a:p>
        </p:txBody>
      </p:sp>
      <p:grpSp>
        <p:nvGrpSpPr>
          <p:cNvPr id="37" name="グループ化 36">
            <a:extLst>
              <a:ext uri="{FF2B5EF4-FFF2-40B4-BE49-F238E27FC236}">
                <a16:creationId xmlns:a16="http://schemas.microsoft.com/office/drawing/2014/main" id="{45F5B4C3-3FB8-4401-9385-1152B286CCA6}"/>
              </a:ext>
            </a:extLst>
          </p:cNvPr>
          <p:cNvGrpSpPr/>
          <p:nvPr/>
        </p:nvGrpSpPr>
        <p:grpSpPr>
          <a:xfrm>
            <a:off x="5412189" y="3493901"/>
            <a:ext cx="1119635" cy="1826104"/>
            <a:chOff x="3889089" y="1530220"/>
            <a:chExt cx="1119635" cy="1826104"/>
          </a:xfrm>
        </p:grpSpPr>
        <p:sp>
          <p:nvSpPr>
            <p:cNvPr id="38" name="矢印: 上 37">
              <a:extLst>
                <a:ext uri="{FF2B5EF4-FFF2-40B4-BE49-F238E27FC236}">
                  <a16:creationId xmlns:a16="http://schemas.microsoft.com/office/drawing/2014/main" id="{7D86AE69-0498-44D4-9AE9-FEDD172C8BDA}"/>
                </a:ext>
              </a:extLst>
            </p:cNvPr>
            <p:cNvSpPr/>
            <p:nvPr/>
          </p:nvSpPr>
          <p:spPr>
            <a:xfrm rot="1800000" flipV="1">
              <a:off x="4776466" y="1530220"/>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E1F1A018-BF30-4410-B4DA-4FF15D69C321}"/>
                </a:ext>
              </a:extLst>
            </p:cNvPr>
            <p:cNvSpPr/>
            <p:nvPr/>
          </p:nvSpPr>
          <p:spPr>
            <a:xfrm rot="19800000" flipH="1" flipV="1">
              <a:off x="3889089" y="1530220"/>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A51C406C-ACA9-468A-9122-D2E8E42EA34E}"/>
                </a:ext>
              </a:extLst>
            </p:cNvPr>
            <p:cNvSpPr/>
            <p:nvPr/>
          </p:nvSpPr>
          <p:spPr>
            <a:xfrm rot="19800000">
              <a:off x="4776466" y="3017562"/>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98930824-7645-484B-80BF-83E27ECE0101}"/>
                </a:ext>
              </a:extLst>
            </p:cNvPr>
            <p:cNvSpPr/>
            <p:nvPr/>
          </p:nvSpPr>
          <p:spPr>
            <a:xfrm rot="1800000" flipH="1">
              <a:off x="3889089" y="3017562"/>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テキスト ボックス 42">
            <a:extLst>
              <a:ext uri="{FF2B5EF4-FFF2-40B4-BE49-F238E27FC236}">
                <a16:creationId xmlns:a16="http://schemas.microsoft.com/office/drawing/2014/main" id="{A4331FEC-D95A-43DA-8A10-8664EBD5BE73}"/>
              </a:ext>
            </a:extLst>
          </p:cNvPr>
          <p:cNvSpPr txBox="1"/>
          <p:nvPr/>
        </p:nvSpPr>
        <p:spPr>
          <a:xfrm>
            <a:off x="5351151" y="5405879"/>
            <a:ext cx="1210588" cy="707886"/>
          </a:xfrm>
          <a:prstGeom prst="rect">
            <a:avLst/>
          </a:prstGeom>
          <a:noFill/>
        </p:spPr>
        <p:txBody>
          <a:bodyPr wrap="none" rtlCol="0">
            <a:spAutoFit/>
          </a:bodyPr>
          <a:lstStyle/>
          <a:p>
            <a:r>
              <a:rPr kumimoji="1" lang="ja-JP" altLang="en-US" sz="800" dirty="0"/>
              <a:t>カメラが引き、</a:t>
            </a:r>
            <a:endParaRPr kumimoji="1" lang="en-US" altLang="ja-JP" sz="800" dirty="0"/>
          </a:p>
          <a:p>
            <a:r>
              <a:rPr kumimoji="1" lang="ja-JP" altLang="en-US" sz="800" dirty="0"/>
              <a:t>首をふるように咆哮。</a:t>
            </a:r>
            <a:endParaRPr kumimoji="1" lang="en-US" altLang="ja-JP" sz="800" dirty="0"/>
          </a:p>
          <a:p>
            <a:r>
              <a:rPr kumimoji="1" lang="ja-JP" altLang="en-US" sz="800" dirty="0"/>
              <a:t>画面ブラー。</a:t>
            </a:r>
            <a:endParaRPr kumimoji="1" lang="en-US" altLang="ja-JP" sz="800" dirty="0"/>
          </a:p>
          <a:p>
            <a:endParaRPr kumimoji="1" lang="en-US" altLang="ja-JP" sz="800" dirty="0"/>
          </a:p>
          <a:p>
            <a:r>
              <a:rPr kumimoji="1" lang="ja-JP" altLang="en-US" sz="800" dirty="0"/>
              <a:t>咆哮：シャギャー。</a:t>
            </a:r>
            <a:endParaRPr kumimoji="1" lang="en-US" altLang="ja-JP" sz="800" dirty="0"/>
          </a:p>
        </p:txBody>
      </p:sp>
      <p:sp>
        <p:nvSpPr>
          <p:cNvPr id="44" name="テキスト ボックス 43">
            <a:extLst>
              <a:ext uri="{FF2B5EF4-FFF2-40B4-BE49-F238E27FC236}">
                <a16:creationId xmlns:a16="http://schemas.microsoft.com/office/drawing/2014/main" id="{B74C7AF6-3165-420C-A85E-C607FDEF99E1}"/>
              </a:ext>
            </a:extLst>
          </p:cNvPr>
          <p:cNvSpPr txBox="1"/>
          <p:nvPr/>
        </p:nvSpPr>
        <p:spPr>
          <a:xfrm>
            <a:off x="6893970" y="5415575"/>
            <a:ext cx="1313180" cy="1077218"/>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怪獣の顔アップが</a:t>
            </a:r>
            <a:endParaRPr kumimoji="1" lang="en-US" altLang="ja-JP" sz="800" dirty="0"/>
          </a:p>
          <a:p>
            <a:r>
              <a:rPr kumimoji="1" lang="ja-JP" altLang="en-US" sz="800" dirty="0"/>
              <a:t>右からフレームイン。</a:t>
            </a:r>
            <a:endParaRPr kumimoji="1" lang="en-US" altLang="ja-JP" sz="800" dirty="0"/>
          </a:p>
          <a:p>
            <a:r>
              <a:rPr kumimoji="1" lang="ja-JP" altLang="en-US" sz="800" dirty="0"/>
              <a:t>フレームイン後</a:t>
            </a:r>
            <a:endParaRPr kumimoji="1" lang="en-US" altLang="ja-JP" sz="800" dirty="0"/>
          </a:p>
          <a:p>
            <a:endParaRPr kumimoji="1" lang="en-US" altLang="ja-JP" sz="800" dirty="0"/>
          </a:p>
          <a:p>
            <a:r>
              <a:rPr kumimoji="1" lang="ja-JP" altLang="en-US" sz="800" dirty="0"/>
              <a:t>２Ｄで怪獣の紹介表示。</a:t>
            </a:r>
            <a:endParaRPr kumimoji="1" lang="en-US" altLang="ja-JP" sz="800" dirty="0"/>
          </a:p>
          <a:p>
            <a:endParaRPr kumimoji="1" lang="en-US" altLang="ja-JP" sz="800" dirty="0"/>
          </a:p>
          <a:p>
            <a:r>
              <a:rPr kumimoji="1" lang="ja-JP" altLang="en-US" sz="800" dirty="0"/>
              <a:t>ジングル：デデーン。</a:t>
            </a:r>
            <a:endParaRPr kumimoji="1" lang="en-US" altLang="ja-JP" sz="800" dirty="0"/>
          </a:p>
        </p:txBody>
      </p:sp>
      <p:sp>
        <p:nvSpPr>
          <p:cNvPr id="45" name="矢印: 右 44">
            <a:extLst>
              <a:ext uri="{FF2B5EF4-FFF2-40B4-BE49-F238E27FC236}">
                <a16:creationId xmlns:a16="http://schemas.microsoft.com/office/drawing/2014/main" id="{3616C995-1659-4252-925A-7866DCA7E937}"/>
              </a:ext>
            </a:extLst>
          </p:cNvPr>
          <p:cNvSpPr/>
          <p:nvPr/>
        </p:nvSpPr>
        <p:spPr>
          <a:xfrm flipH="1">
            <a:off x="6972300" y="4313382"/>
            <a:ext cx="513207" cy="116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745DAF79-0C08-4083-AB90-EADA3C41A49D}"/>
              </a:ext>
            </a:extLst>
          </p:cNvPr>
          <p:cNvSpPr txBox="1"/>
          <p:nvPr/>
        </p:nvSpPr>
        <p:spPr>
          <a:xfrm>
            <a:off x="652273" y="2851373"/>
            <a:ext cx="2031325" cy="246221"/>
          </a:xfrm>
          <a:prstGeom prst="rect">
            <a:avLst/>
          </a:prstGeom>
          <a:noFill/>
        </p:spPr>
        <p:txBody>
          <a:bodyPr wrap="none" rtlCol="0" anchor="t">
            <a:spAutoFit/>
          </a:bodyPr>
          <a:lstStyle/>
          <a:p>
            <a:r>
              <a:rPr kumimoji="1" lang="ja-JP" altLang="en-US" sz="1000" b="1">
                <a:latin typeface="+mn-ea"/>
              </a:rPr>
              <a:t>・コンテ例</a:t>
            </a:r>
            <a:r>
              <a:rPr kumimoji="1" lang="ja-JP" altLang="en-US" sz="1000" b="1">
                <a:solidFill>
                  <a:schemeClr val="bg2">
                    <a:lumMod val="90000"/>
                  </a:schemeClr>
                </a:solidFill>
                <a:latin typeface="+mn-ea"/>
              </a:rPr>
              <a:t>（</a:t>
            </a:r>
            <a:r>
              <a:rPr kumimoji="1" lang="en-US" altLang="ja-JP" sz="1000" b="1" dirty="0">
                <a:solidFill>
                  <a:schemeClr val="bg2">
                    <a:lumMod val="90000"/>
                  </a:schemeClr>
                </a:solidFill>
                <a:latin typeface="+mn-ea"/>
              </a:rPr>
              <a:t>20190730</a:t>
            </a:r>
            <a:r>
              <a:rPr kumimoji="1" lang="ja-JP" altLang="en-US" sz="1000" b="1" dirty="0">
                <a:solidFill>
                  <a:schemeClr val="bg2">
                    <a:lumMod val="90000"/>
                  </a:schemeClr>
                </a:solidFill>
                <a:latin typeface="+mn-ea"/>
              </a:rPr>
              <a:t>追記）</a:t>
            </a:r>
            <a:endParaRPr kumimoji="1" lang="en-US" altLang="ja-JP" sz="1000" dirty="0">
              <a:solidFill>
                <a:schemeClr val="bg2">
                  <a:lumMod val="90000"/>
                </a:schemeClr>
              </a:solidFill>
              <a:latin typeface="+mn-ea"/>
            </a:endParaRPr>
          </a:p>
        </p:txBody>
      </p:sp>
      <p:sp>
        <p:nvSpPr>
          <p:cNvPr id="47" name="テキスト ボックス 46">
            <a:extLst>
              <a:ext uri="{FF2B5EF4-FFF2-40B4-BE49-F238E27FC236}">
                <a16:creationId xmlns:a16="http://schemas.microsoft.com/office/drawing/2014/main" id="{DFD59748-9834-4629-A8EB-DDC8E852F54F}"/>
              </a:ext>
            </a:extLst>
          </p:cNvPr>
          <p:cNvSpPr txBox="1"/>
          <p:nvPr/>
        </p:nvSpPr>
        <p:spPr>
          <a:xfrm>
            <a:off x="820760" y="3097736"/>
            <a:ext cx="4648565" cy="246221"/>
          </a:xfrm>
          <a:prstGeom prst="rect">
            <a:avLst/>
          </a:prstGeom>
          <a:noFill/>
        </p:spPr>
        <p:txBody>
          <a:bodyPr wrap="square" rtlCol="0" anchor="t">
            <a:spAutoFit/>
          </a:bodyPr>
          <a:lstStyle/>
          <a:p>
            <a:r>
              <a:rPr kumimoji="1" lang="ja-JP" altLang="en-US" sz="1000">
                <a:latin typeface="+mn-ea"/>
              </a:rPr>
              <a:t>本演出は</a:t>
            </a:r>
            <a:r>
              <a:rPr kumimoji="1" lang="en-US" altLang="ja-JP" sz="1000">
                <a:latin typeface="+mn-ea"/>
              </a:rPr>
              <a:t>1st</a:t>
            </a:r>
            <a:r>
              <a:rPr kumimoji="1" lang="ja-JP" altLang="en-US" sz="1000">
                <a:latin typeface="+mn-ea"/>
              </a:rPr>
              <a:t>で作成したモスギラスのもので、各怪獣で内容は異なる。</a:t>
            </a:r>
            <a:endParaRPr kumimoji="1" lang="en-US" altLang="ja-JP" sz="1000" dirty="0">
              <a:latin typeface="+mn-ea"/>
            </a:endParaRPr>
          </a:p>
        </p:txBody>
      </p:sp>
      <p:sp>
        <p:nvSpPr>
          <p:cNvPr id="48" name="テキスト ボックス 47">
            <a:extLst>
              <a:ext uri="{FF2B5EF4-FFF2-40B4-BE49-F238E27FC236}">
                <a16:creationId xmlns:a16="http://schemas.microsoft.com/office/drawing/2014/main" id="{FCFB9BB2-CAA0-4D86-A26D-373F724E8593}"/>
              </a:ext>
            </a:extLst>
          </p:cNvPr>
          <p:cNvSpPr txBox="1"/>
          <p:nvPr/>
        </p:nvSpPr>
        <p:spPr>
          <a:xfrm>
            <a:off x="648616" y="1283982"/>
            <a:ext cx="3954929" cy="246221"/>
          </a:xfrm>
          <a:prstGeom prst="rect">
            <a:avLst/>
          </a:prstGeom>
          <a:noFill/>
        </p:spPr>
        <p:txBody>
          <a:bodyPr wrap="none" rtlCol="0" anchor="t">
            <a:spAutoFit/>
          </a:bodyPr>
          <a:lstStyle/>
          <a:p>
            <a:r>
              <a:rPr kumimoji="1" lang="ja-JP" altLang="en-US" sz="1000" b="1">
                <a:latin typeface="+mn-ea"/>
              </a:rPr>
              <a:t>・ゲームの種類、怪獣によるシーンの調整</a:t>
            </a:r>
            <a:r>
              <a:rPr kumimoji="1" lang="ja-JP" altLang="en-US" sz="1000" b="1">
                <a:solidFill>
                  <a:srgbClr val="FF0000"/>
                </a:solidFill>
                <a:latin typeface="+mn-ea"/>
              </a:rPr>
              <a:t>（</a:t>
            </a:r>
            <a:r>
              <a:rPr kumimoji="1" lang="en-US" altLang="ja-JP" sz="1000" b="1">
                <a:solidFill>
                  <a:srgbClr val="FF0000"/>
                </a:solidFill>
                <a:latin typeface="+mn-ea"/>
              </a:rPr>
              <a:t>20190123</a:t>
            </a:r>
            <a:r>
              <a:rPr kumimoji="1" lang="ja-JP" altLang="en-US" sz="1000" b="1">
                <a:solidFill>
                  <a:srgbClr val="FF0000"/>
                </a:solidFill>
                <a:latin typeface="+mn-ea"/>
              </a:rPr>
              <a:t>追記）</a:t>
            </a:r>
            <a:endParaRPr kumimoji="1" lang="en-US" altLang="ja-JP" sz="1000" dirty="0">
              <a:solidFill>
                <a:srgbClr val="FF0000"/>
              </a:solidFill>
              <a:latin typeface="+mn-ea"/>
            </a:endParaRPr>
          </a:p>
        </p:txBody>
      </p:sp>
      <p:sp>
        <p:nvSpPr>
          <p:cNvPr id="49" name="テキスト ボックス 48">
            <a:extLst>
              <a:ext uri="{FF2B5EF4-FFF2-40B4-BE49-F238E27FC236}">
                <a16:creationId xmlns:a16="http://schemas.microsoft.com/office/drawing/2014/main" id="{C3F0515C-E4C7-4529-A1F2-17315D86463A}"/>
              </a:ext>
            </a:extLst>
          </p:cNvPr>
          <p:cNvSpPr txBox="1"/>
          <p:nvPr/>
        </p:nvSpPr>
        <p:spPr>
          <a:xfrm>
            <a:off x="785935" y="1523625"/>
            <a:ext cx="5912196" cy="553998"/>
          </a:xfrm>
          <a:prstGeom prst="rect">
            <a:avLst/>
          </a:prstGeom>
          <a:noFill/>
        </p:spPr>
        <p:txBody>
          <a:bodyPr wrap="none" rtlCol="0">
            <a:spAutoFit/>
          </a:bodyPr>
          <a:lstStyle/>
          <a:p>
            <a:r>
              <a:rPr kumimoji="1" lang="ja-JP" altLang="en-US" sz="1000"/>
              <a:t>フリークエスト、キャラクエスト、強敵襲来クエストおよび、</a:t>
            </a:r>
            <a:endParaRPr kumimoji="1" lang="en-US" altLang="ja-JP" sz="1000"/>
          </a:p>
          <a:p>
            <a:r>
              <a:rPr kumimoji="1" lang="ja-JP" altLang="en-US" sz="1000"/>
              <a:t>イベントクエストで「原種」ではない怪獣の場合（怪獣の</a:t>
            </a:r>
            <a:r>
              <a:rPr kumimoji="1" lang="en-US" altLang="ja-JP" sz="1000"/>
              <a:t>ID</a:t>
            </a:r>
            <a:r>
              <a:rPr kumimoji="1" lang="ja-JP" altLang="en-US" sz="1000"/>
              <a:t>末尾に</a:t>
            </a:r>
            <a:r>
              <a:rPr kumimoji="1" lang="en-US" altLang="ja-JP" sz="1000"/>
              <a:t>α</a:t>
            </a:r>
            <a:r>
              <a:rPr kumimoji="1" lang="ja-JP" altLang="en-US" sz="1000"/>
              <a:t>別途がつくもの）については、</a:t>
            </a:r>
            <a:endParaRPr kumimoji="1" lang="en-US" altLang="ja-JP" sz="1000"/>
          </a:p>
          <a:p>
            <a:r>
              <a:rPr kumimoji="1" lang="ja-JP" altLang="en-US" sz="1000"/>
              <a:t>登場シーンは最終カットのみ再生するようにする。</a:t>
            </a:r>
            <a:endParaRPr kumimoji="1" lang="en-US" altLang="ja-JP" sz="1000"/>
          </a:p>
        </p:txBody>
      </p:sp>
      <p:grpSp>
        <p:nvGrpSpPr>
          <p:cNvPr id="52" name="グループ化 51">
            <a:extLst>
              <a:ext uri="{FF2B5EF4-FFF2-40B4-BE49-F238E27FC236}">
                <a16:creationId xmlns:a16="http://schemas.microsoft.com/office/drawing/2014/main" id="{79C2C8C5-539A-48EB-A2D1-F94BA5E217F4}"/>
              </a:ext>
            </a:extLst>
          </p:cNvPr>
          <p:cNvGrpSpPr/>
          <p:nvPr/>
        </p:nvGrpSpPr>
        <p:grpSpPr>
          <a:xfrm>
            <a:off x="5149064" y="1965190"/>
            <a:ext cx="3037764" cy="1464521"/>
            <a:chOff x="5149064" y="1965190"/>
            <a:chExt cx="3037764" cy="1464521"/>
          </a:xfrm>
        </p:grpSpPr>
        <p:sp>
          <p:nvSpPr>
            <p:cNvPr id="54" name="二等辺三角形 53">
              <a:extLst>
                <a:ext uri="{FF2B5EF4-FFF2-40B4-BE49-F238E27FC236}">
                  <a16:creationId xmlns:a16="http://schemas.microsoft.com/office/drawing/2014/main" id="{B3AB643A-EE30-434B-BB08-B04FB99CD244}"/>
                </a:ext>
              </a:extLst>
            </p:cNvPr>
            <p:cNvSpPr/>
            <p:nvPr/>
          </p:nvSpPr>
          <p:spPr>
            <a:xfrm>
              <a:off x="7421387" y="1965190"/>
              <a:ext cx="201490" cy="307777"/>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二等辺三角形 3">
              <a:extLst>
                <a:ext uri="{FF2B5EF4-FFF2-40B4-BE49-F238E27FC236}">
                  <a16:creationId xmlns:a16="http://schemas.microsoft.com/office/drawing/2014/main" id="{7BFA8039-D90D-4336-8461-7FA6673457B9}"/>
                </a:ext>
              </a:extLst>
            </p:cNvPr>
            <p:cNvSpPr/>
            <p:nvPr/>
          </p:nvSpPr>
          <p:spPr>
            <a:xfrm rot="10800000">
              <a:off x="7444759" y="3121934"/>
              <a:ext cx="201490" cy="307777"/>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8F279B4A-820A-4043-9879-B2492E162A08}"/>
                </a:ext>
              </a:extLst>
            </p:cNvPr>
            <p:cNvSpPr/>
            <p:nvPr/>
          </p:nvSpPr>
          <p:spPr>
            <a:xfrm>
              <a:off x="5149064" y="2245404"/>
              <a:ext cx="3037764" cy="94857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rgbClr val="FF0000"/>
                  </a:solidFill>
                  <a:latin typeface="+mn-ea"/>
                </a:rPr>
                <a:t>（</a:t>
              </a:r>
              <a:r>
                <a:rPr kumimoji="1" lang="en-US" altLang="ja-JP" sz="1000" b="1">
                  <a:solidFill>
                    <a:srgbClr val="FF0000"/>
                  </a:solidFill>
                  <a:latin typeface="+mn-ea"/>
                </a:rPr>
                <a:t>20190123</a:t>
              </a:r>
              <a:r>
                <a:rPr kumimoji="1" lang="ja-JP" altLang="en-US" sz="1000" b="1">
                  <a:solidFill>
                    <a:srgbClr val="FF0000"/>
                  </a:solidFill>
                  <a:latin typeface="+mn-ea"/>
                </a:rPr>
                <a:t>追記）</a:t>
              </a:r>
              <a:endParaRPr kumimoji="1" lang="en-US" altLang="ja-JP" sz="1000" b="1">
                <a:solidFill>
                  <a:srgbClr val="FF0000"/>
                </a:solidFill>
                <a:latin typeface="+mn-ea"/>
              </a:endParaRPr>
            </a:p>
            <a:p>
              <a:r>
                <a:rPr kumimoji="1" lang="en-US" altLang="ja-JP" sz="1000">
                  <a:solidFill>
                    <a:schemeClr val="tx1"/>
                  </a:solidFill>
                  <a:latin typeface="+mn-ea"/>
                </a:rPr>
                <a:t>1st</a:t>
              </a:r>
              <a:r>
                <a:rPr kumimoji="1" lang="ja-JP" altLang="en-US" sz="1000">
                  <a:solidFill>
                    <a:schemeClr val="tx1"/>
                  </a:solidFill>
                  <a:latin typeface="+mn-ea"/>
                </a:rPr>
                <a:t>では名前表示の際、背景込みの画像で怪獣を覆い隠すようにしているが、</a:t>
              </a:r>
              <a:endParaRPr kumimoji="1" lang="en-US" altLang="ja-JP" sz="1000">
                <a:solidFill>
                  <a:schemeClr val="tx1"/>
                </a:solidFill>
                <a:latin typeface="+mn-ea"/>
              </a:endParaRPr>
            </a:p>
            <a:p>
              <a:r>
                <a:rPr kumimoji="1" lang="ja-JP" altLang="en-US" sz="1000">
                  <a:solidFill>
                    <a:schemeClr val="tx1"/>
                  </a:solidFill>
                  <a:latin typeface="+mn-ea"/>
                </a:rPr>
                <a:t>背景を抜きにしかつ怪獣の最終表示位置を調整し、顔も見えるようにする。</a:t>
              </a:r>
              <a:endParaRPr kumimoji="1" lang="en-US" altLang="ja-JP" sz="1000">
                <a:solidFill>
                  <a:schemeClr val="tx1"/>
                </a:solidFill>
                <a:latin typeface="+mn-ea"/>
              </a:endParaRPr>
            </a:p>
          </p:txBody>
        </p:sp>
      </p:grpSp>
    </p:spTree>
    <p:extLst>
      <p:ext uri="{BB962C8B-B14F-4D97-AF65-F5344CB8AC3E}">
        <p14:creationId xmlns:p14="http://schemas.microsoft.com/office/powerpoint/2010/main" val="37130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DD575E65-2E96-4E19-ACE8-1B33331B892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FDDCE885-21E4-40C4-9320-02D682C9CAE0}"/>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6" name="テキスト ボックス 5">
            <a:extLst>
              <a:ext uri="{FF2B5EF4-FFF2-40B4-BE49-F238E27FC236}">
                <a16:creationId xmlns:a16="http://schemas.microsoft.com/office/drawing/2014/main" id="{E4BDA09F-4E97-40F2-A37A-EBAB6676A8D3}"/>
              </a:ext>
            </a:extLst>
          </p:cNvPr>
          <p:cNvSpPr txBox="1"/>
          <p:nvPr/>
        </p:nvSpPr>
        <p:spPr>
          <a:xfrm>
            <a:off x="415419" y="538799"/>
            <a:ext cx="2531462" cy="307777"/>
          </a:xfrm>
          <a:prstGeom prst="rect">
            <a:avLst/>
          </a:prstGeom>
          <a:noFill/>
        </p:spPr>
        <p:txBody>
          <a:bodyPr wrap="none" rtlCol="0">
            <a:spAutoFit/>
          </a:bodyPr>
          <a:lstStyle/>
          <a:p>
            <a:r>
              <a:rPr kumimoji="1" lang="ja-JP" altLang="en-US" sz="1400" b="1"/>
              <a:t>●隊員開始演出</a:t>
            </a:r>
            <a:r>
              <a:rPr kumimoji="1" lang="ja-JP" altLang="en-US" sz="1000" b="1">
                <a:solidFill>
                  <a:schemeClr val="bg1">
                    <a:lumMod val="85000"/>
                  </a:schemeClr>
                </a:solidFill>
              </a:rPr>
              <a:t>（</a:t>
            </a:r>
            <a:r>
              <a:rPr kumimoji="1" lang="en-US" altLang="ja-JP" sz="1000" b="1" dirty="0">
                <a:solidFill>
                  <a:schemeClr val="bg1">
                    <a:lumMod val="85000"/>
                  </a:schemeClr>
                </a:solidFill>
              </a:rPr>
              <a:t>20190905</a:t>
            </a:r>
            <a:r>
              <a:rPr kumimoji="1" lang="ja-JP" altLang="en-US" sz="1000" b="1" dirty="0">
                <a:solidFill>
                  <a:schemeClr val="bg1">
                    <a:lumMod val="85000"/>
                  </a:schemeClr>
                </a:solidFill>
              </a:rPr>
              <a:t>追記）</a:t>
            </a:r>
          </a:p>
        </p:txBody>
      </p:sp>
      <p:sp>
        <p:nvSpPr>
          <p:cNvPr id="7" name="テキスト ボックス 6">
            <a:extLst>
              <a:ext uri="{FF2B5EF4-FFF2-40B4-BE49-F238E27FC236}">
                <a16:creationId xmlns:a16="http://schemas.microsoft.com/office/drawing/2014/main" id="{B05101F9-5F58-4CB6-81EA-583F8FB4B6EA}"/>
              </a:ext>
            </a:extLst>
          </p:cNvPr>
          <p:cNvSpPr txBox="1"/>
          <p:nvPr/>
        </p:nvSpPr>
        <p:spPr>
          <a:xfrm>
            <a:off x="654969" y="846576"/>
            <a:ext cx="6047835" cy="707886"/>
          </a:xfrm>
          <a:prstGeom prst="rect">
            <a:avLst/>
          </a:prstGeom>
          <a:noFill/>
        </p:spPr>
        <p:txBody>
          <a:bodyPr wrap="square" rtlCol="0" anchor="t">
            <a:spAutoFit/>
          </a:bodyPr>
          <a:lstStyle/>
          <a:p>
            <a:r>
              <a:rPr kumimoji="1" lang="en-US" altLang="ja-JP" sz="1000" dirty="0">
                <a:latin typeface="+mn-ea"/>
              </a:rPr>
              <a:t>P.2</a:t>
            </a:r>
            <a:r>
              <a:rPr kumimoji="1" lang="ja-JP" altLang="en-US" sz="1000" dirty="0">
                <a:latin typeface="+mn-ea"/>
              </a:rPr>
              <a:t>のフローにある「スタート演出」は、バトル画面で行われる演出である。</a:t>
            </a:r>
            <a:endParaRPr kumimoji="1" lang="en-US" altLang="ja-JP" sz="1000" dirty="0">
              <a:latin typeface="+mn-ea"/>
            </a:endParaRPr>
          </a:p>
          <a:p>
            <a:r>
              <a:rPr kumimoji="1" lang="ja-JP" altLang="en-US" sz="1000" dirty="0">
                <a:latin typeface="+mn-ea"/>
              </a:rPr>
              <a:t>（</a:t>
            </a:r>
            <a:r>
              <a:rPr kumimoji="1" lang="en-US" altLang="ja-JP" sz="1000" dirty="0">
                <a:latin typeface="+mn-ea"/>
              </a:rPr>
              <a:t>2D</a:t>
            </a:r>
            <a:r>
              <a:rPr kumimoji="1" lang="ja-JP" altLang="en-US" sz="1000" dirty="0">
                <a:latin typeface="+mn-ea"/>
              </a:rPr>
              <a:t>）という記載がありますが、実際はキャラのモーションを伴うものとなる。</a:t>
            </a:r>
            <a:endParaRPr kumimoji="1" lang="en-US" altLang="ja-JP" sz="1000" dirty="0">
              <a:latin typeface="+mn-ea"/>
            </a:endParaRPr>
          </a:p>
          <a:p>
            <a:endParaRPr kumimoji="1" lang="en-US" altLang="ja-JP" sz="1000" dirty="0">
              <a:latin typeface="+mn-ea"/>
            </a:endParaRPr>
          </a:p>
          <a:p>
            <a:r>
              <a:rPr kumimoji="1" lang="ja-JP" altLang="en-US" sz="1000" dirty="0">
                <a:latin typeface="+mn-ea"/>
              </a:rPr>
              <a:t>次ページの</a:t>
            </a:r>
            <a:r>
              <a:rPr kumimoji="1" lang="en-US" altLang="ja-JP" sz="1000" dirty="0">
                <a:latin typeface="+mn-ea"/>
              </a:rPr>
              <a:t>006</a:t>
            </a:r>
            <a:r>
              <a:rPr kumimoji="1" lang="ja-JP" altLang="en-US" sz="1000" dirty="0">
                <a:latin typeface="+mn-ea"/>
              </a:rPr>
              <a:t>．バトル画面に入るときに発生する。このときの</a:t>
            </a:r>
            <a:r>
              <a:rPr kumimoji="1" lang="ja-JP" altLang="en-US" sz="1000">
                <a:latin typeface="+mn-ea"/>
              </a:rPr>
              <a:t>カメラは</a:t>
            </a:r>
            <a:r>
              <a:rPr kumimoji="1" lang="ja-JP" altLang="en-US" sz="1000" b="1">
                <a:solidFill>
                  <a:srgbClr val="FF0000"/>
                </a:solidFill>
                <a:latin typeface="+mn-ea"/>
              </a:rPr>
              <a:t>基本カメラ</a:t>
            </a:r>
            <a:r>
              <a:rPr kumimoji="1" lang="ja-JP" altLang="en-US" sz="1000" dirty="0">
                <a:latin typeface="+mn-ea"/>
              </a:rPr>
              <a:t>とする。</a:t>
            </a:r>
          </a:p>
        </p:txBody>
      </p:sp>
      <p:pic>
        <p:nvPicPr>
          <p:cNvPr id="8" name="図 7">
            <a:extLst>
              <a:ext uri="{FF2B5EF4-FFF2-40B4-BE49-F238E27FC236}">
                <a16:creationId xmlns:a16="http://schemas.microsoft.com/office/drawing/2014/main" id="{100A7D10-6E43-47EF-824E-6C26194E7284}"/>
              </a:ext>
            </a:extLst>
          </p:cNvPr>
          <p:cNvPicPr>
            <a:picLocks noChangeAspect="1"/>
          </p:cNvPicPr>
          <p:nvPr/>
        </p:nvPicPr>
        <p:blipFill>
          <a:blip r:embed="rId2"/>
          <a:stretch>
            <a:fillRect/>
          </a:stretch>
        </p:blipFill>
        <p:spPr>
          <a:xfrm>
            <a:off x="647744" y="2237056"/>
            <a:ext cx="1597272" cy="2818045"/>
          </a:xfrm>
          <a:prstGeom prst="rect">
            <a:avLst/>
          </a:prstGeom>
        </p:spPr>
      </p:pic>
      <p:pic>
        <p:nvPicPr>
          <p:cNvPr id="9" name="図 8">
            <a:extLst>
              <a:ext uri="{FF2B5EF4-FFF2-40B4-BE49-F238E27FC236}">
                <a16:creationId xmlns:a16="http://schemas.microsoft.com/office/drawing/2014/main" id="{250C93EC-5FFD-4E78-B591-E886C3F21F05}"/>
              </a:ext>
            </a:extLst>
          </p:cNvPr>
          <p:cNvPicPr>
            <a:picLocks noChangeAspect="1"/>
          </p:cNvPicPr>
          <p:nvPr/>
        </p:nvPicPr>
        <p:blipFill>
          <a:blip r:embed="rId3"/>
          <a:stretch>
            <a:fillRect/>
          </a:stretch>
        </p:blipFill>
        <p:spPr>
          <a:xfrm>
            <a:off x="2604888" y="2237054"/>
            <a:ext cx="1597272" cy="2818045"/>
          </a:xfrm>
          <a:prstGeom prst="rect">
            <a:avLst/>
          </a:prstGeom>
        </p:spPr>
      </p:pic>
      <p:pic>
        <p:nvPicPr>
          <p:cNvPr id="10" name="図 9">
            <a:extLst>
              <a:ext uri="{FF2B5EF4-FFF2-40B4-BE49-F238E27FC236}">
                <a16:creationId xmlns:a16="http://schemas.microsoft.com/office/drawing/2014/main" id="{2D4FFF41-E8D0-4ABD-8667-BFC26E0F9917}"/>
              </a:ext>
            </a:extLst>
          </p:cNvPr>
          <p:cNvPicPr>
            <a:picLocks noChangeAspect="1"/>
          </p:cNvPicPr>
          <p:nvPr/>
        </p:nvPicPr>
        <p:blipFill>
          <a:blip r:embed="rId4"/>
          <a:stretch>
            <a:fillRect/>
          </a:stretch>
        </p:blipFill>
        <p:spPr>
          <a:xfrm>
            <a:off x="4572000" y="2237054"/>
            <a:ext cx="1597272" cy="2818045"/>
          </a:xfrm>
          <a:prstGeom prst="rect">
            <a:avLst/>
          </a:prstGeom>
        </p:spPr>
      </p:pic>
      <p:pic>
        <p:nvPicPr>
          <p:cNvPr id="11" name="図 10">
            <a:extLst>
              <a:ext uri="{FF2B5EF4-FFF2-40B4-BE49-F238E27FC236}">
                <a16:creationId xmlns:a16="http://schemas.microsoft.com/office/drawing/2014/main" id="{0836352A-D9B5-4643-B268-35CA26ADBB5F}"/>
              </a:ext>
            </a:extLst>
          </p:cNvPr>
          <p:cNvPicPr>
            <a:picLocks noChangeAspect="1"/>
          </p:cNvPicPr>
          <p:nvPr/>
        </p:nvPicPr>
        <p:blipFill>
          <a:blip r:embed="rId5"/>
          <a:stretch>
            <a:fillRect/>
          </a:stretch>
        </p:blipFill>
        <p:spPr>
          <a:xfrm>
            <a:off x="6431902" y="2237053"/>
            <a:ext cx="1890106" cy="2818045"/>
          </a:xfrm>
          <a:prstGeom prst="rect">
            <a:avLst/>
          </a:prstGeom>
        </p:spPr>
      </p:pic>
      <p:sp>
        <p:nvSpPr>
          <p:cNvPr id="12" name="テキスト ボックス 11">
            <a:extLst>
              <a:ext uri="{FF2B5EF4-FFF2-40B4-BE49-F238E27FC236}">
                <a16:creationId xmlns:a16="http://schemas.microsoft.com/office/drawing/2014/main" id="{3B3D940F-61D4-4BBE-B7ED-E354F1F6124C}"/>
              </a:ext>
            </a:extLst>
          </p:cNvPr>
          <p:cNvSpPr txBox="1"/>
          <p:nvPr/>
        </p:nvSpPr>
        <p:spPr>
          <a:xfrm>
            <a:off x="654969" y="1935243"/>
            <a:ext cx="954107" cy="246221"/>
          </a:xfrm>
          <a:prstGeom prst="rect">
            <a:avLst/>
          </a:prstGeom>
          <a:noFill/>
        </p:spPr>
        <p:txBody>
          <a:bodyPr wrap="none" rtlCol="0" anchor="t">
            <a:spAutoFit/>
          </a:bodyPr>
          <a:lstStyle/>
          <a:p>
            <a:r>
              <a:rPr kumimoji="1" lang="ja-JP" altLang="en-US" sz="1000" b="1" dirty="0">
                <a:latin typeface="+mn-ea"/>
              </a:rPr>
              <a:t>・演出の流れ</a:t>
            </a:r>
            <a:endParaRPr kumimoji="1" lang="en-US" altLang="ja-JP" sz="1000" dirty="0">
              <a:solidFill>
                <a:srgbClr val="FF0000"/>
              </a:solidFill>
              <a:latin typeface="+mn-ea"/>
            </a:endParaRPr>
          </a:p>
        </p:txBody>
      </p:sp>
      <p:sp>
        <p:nvSpPr>
          <p:cNvPr id="13" name="二等辺三角形 12">
            <a:extLst>
              <a:ext uri="{FF2B5EF4-FFF2-40B4-BE49-F238E27FC236}">
                <a16:creationId xmlns:a16="http://schemas.microsoft.com/office/drawing/2014/main" id="{D43B1325-42D1-47BB-B010-E5A3319E4429}"/>
              </a:ext>
            </a:extLst>
          </p:cNvPr>
          <p:cNvSpPr/>
          <p:nvPr/>
        </p:nvSpPr>
        <p:spPr>
          <a:xfrm rot="5400000">
            <a:off x="2335855"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D910A11F-F5CB-49A5-B4EF-E9E490097D92}"/>
              </a:ext>
            </a:extLst>
          </p:cNvPr>
          <p:cNvSpPr/>
          <p:nvPr/>
        </p:nvSpPr>
        <p:spPr>
          <a:xfrm rot="5400000">
            <a:off x="4309365"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a:extLst>
              <a:ext uri="{FF2B5EF4-FFF2-40B4-BE49-F238E27FC236}">
                <a16:creationId xmlns:a16="http://schemas.microsoft.com/office/drawing/2014/main" id="{92BA5312-563B-421F-9821-474D13D7F761}"/>
              </a:ext>
            </a:extLst>
          </p:cNvPr>
          <p:cNvSpPr/>
          <p:nvPr/>
        </p:nvSpPr>
        <p:spPr>
          <a:xfrm rot="5400000">
            <a:off x="6300784"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06D27B46-9925-4051-9698-18DC2EDAE486}"/>
              </a:ext>
            </a:extLst>
          </p:cNvPr>
          <p:cNvSpPr txBox="1"/>
          <p:nvPr/>
        </p:nvSpPr>
        <p:spPr>
          <a:xfrm>
            <a:off x="601808" y="5145011"/>
            <a:ext cx="1813317" cy="338554"/>
          </a:xfrm>
          <a:prstGeom prst="rect">
            <a:avLst/>
          </a:prstGeom>
          <a:noFill/>
        </p:spPr>
        <p:txBody>
          <a:bodyPr wrap="none" rtlCol="0">
            <a:spAutoFit/>
          </a:bodyPr>
          <a:lstStyle/>
          <a:p>
            <a:r>
              <a:rPr kumimoji="1" lang="ja-JP" altLang="en-US" sz="800" dirty="0"/>
              <a:t>怪獣とマップいよび</a:t>
            </a:r>
            <a:r>
              <a:rPr kumimoji="1" lang="en-US" altLang="ja-JP" sz="800" dirty="0"/>
              <a:t>UI</a:t>
            </a:r>
            <a:r>
              <a:rPr kumimoji="1" lang="ja-JP" altLang="en-US" sz="800" dirty="0"/>
              <a:t>の初期状態が</a:t>
            </a:r>
            <a:endParaRPr kumimoji="1" lang="en-US" altLang="ja-JP" sz="800" dirty="0"/>
          </a:p>
          <a:p>
            <a:r>
              <a:rPr kumimoji="1" lang="ja-JP" altLang="en-US" sz="800" dirty="0"/>
              <a:t>表示されている状態に遷移。</a:t>
            </a:r>
            <a:endParaRPr kumimoji="1" lang="en-US" altLang="ja-JP" sz="800" dirty="0"/>
          </a:p>
        </p:txBody>
      </p:sp>
      <p:sp>
        <p:nvSpPr>
          <p:cNvPr id="17" name="テキスト ボックス 16">
            <a:extLst>
              <a:ext uri="{FF2B5EF4-FFF2-40B4-BE49-F238E27FC236}">
                <a16:creationId xmlns:a16="http://schemas.microsoft.com/office/drawing/2014/main" id="{4CFEA997-7058-4317-90E7-F81901B0FDB7}"/>
              </a:ext>
            </a:extLst>
          </p:cNvPr>
          <p:cNvSpPr txBox="1"/>
          <p:nvPr/>
        </p:nvSpPr>
        <p:spPr>
          <a:xfrm>
            <a:off x="2519746" y="5145011"/>
            <a:ext cx="1723549" cy="707886"/>
          </a:xfrm>
          <a:prstGeom prst="rect">
            <a:avLst/>
          </a:prstGeom>
          <a:noFill/>
        </p:spPr>
        <p:txBody>
          <a:bodyPr wrap="none" rtlCol="0">
            <a:spAutoFit/>
          </a:bodyPr>
          <a:lstStyle/>
          <a:p>
            <a:r>
              <a:rPr kumimoji="1" lang="ja-JP" altLang="en-US" sz="800" dirty="0"/>
              <a:t>画面手前から各隊員が走りつつ</a:t>
            </a:r>
            <a:endParaRPr kumimoji="1" lang="en-US" altLang="ja-JP" sz="800" dirty="0"/>
          </a:p>
          <a:p>
            <a:r>
              <a:rPr kumimoji="1" lang="en-US" altLang="ja-JP" sz="800" dirty="0"/>
              <a:t>IN</a:t>
            </a:r>
            <a:r>
              <a:rPr kumimoji="1" lang="ja-JP" altLang="en-US" sz="800" dirty="0"/>
              <a:t>してくる。</a:t>
            </a:r>
            <a:endParaRPr kumimoji="1" lang="en-US" altLang="ja-JP" sz="800" dirty="0"/>
          </a:p>
          <a:p>
            <a:r>
              <a:rPr kumimoji="1" lang="ja-JP" altLang="en-US" sz="800" dirty="0"/>
              <a:t>各隊員のゴールは、マップに設定</a:t>
            </a:r>
            <a:endParaRPr kumimoji="1" lang="en-US" altLang="ja-JP" sz="800" dirty="0"/>
          </a:p>
          <a:p>
            <a:r>
              <a:rPr kumimoji="1" lang="ja-JP" altLang="en-US" sz="800" dirty="0"/>
              <a:t>された配置ポイントのどこか。</a:t>
            </a:r>
            <a:endParaRPr kumimoji="1" lang="en-US" altLang="ja-JP" sz="800" dirty="0"/>
          </a:p>
          <a:p>
            <a:r>
              <a:rPr kumimoji="1" lang="ja-JP" altLang="en-US" sz="800" dirty="0"/>
              <a:t>（初期値の決め方は別途）</a:t>
            </a:r>
            <a:endParaRPr kumimoji="1" lang="en-US" altLang="ja-JP" sz="800" dirty="0"/>
          </a:p>
        </p:txBody>
      </p:sp>
      <p:sp>
        <p:nvSpPr>
          <p:cNvPr id="18" name="テキスト ボックス 17">
            <a:extLst>
              <a:ext uri="{FF2B5EF4-FFF2-40B4-BE49-F238E27FC236}">
                <a16:creationId xmlns:a16="http://schemas.microsoft.com/office/drawing/2014/main" id="{4DB993DA-3601-4C39-86B8-A085B95FD5F4}"/>
              </a:ext>
            </a:extLst>
          </p:cNvPr>
          <p:cNvSpPr txBox="1"/>
          <p:nvPr/>
        </p:nvSpPr>
        <p:spPr>
          <a:xfrm>
            <a:off x="4572000" y="5145011"/>
            <a:ext cx="1415772" cy="338554"/>
          </a:xfrm>
          <a:prstGeom prst="rect">
            <a:avLst/>
          </a:prstGeom>
          <a:noFill/>
        </p:spPr>
        <p:txBody>
          <a:bodyPr wrap="none" rtlCol="0">
            <a:spAutoFit/>
          </a:bodyPr>
          <a:lstStyle/>
          <a:p>
            <a:r>
              <a:rPr kumimoji="1" lang="ja-JP" altLang="en-US" sz="800" dirty="0"/>
              <a:t>配置ポイントについたら、</a:t>
            </a:r>
            <a:endParaRPr kumimoji="1" lang="en-US" altLang="ja-JP" sz="800" dirty="0"/>
          </a:p>
          <a:p>
            <a:r>
              <a:rPr kumimoji="1" lang="ja-JP" altLang="en-US" sz="800" dirty="0"/>
              <a:t>構えを取る。</a:t>
            </a:r>
            <a:endParaRPr kumimoji="1" lang="en-US" altLang="ja-JP" sz="800" dirty="0"/>
          </a:p>
        </p:txBody>
      </p:sp>
      <p:sp>
        <p:nvSpPr>
          <p:cNvPr id="19" name="テキスト ボックス 18">
            <a:extLst>
              <a:ext uri="{FF2B5EF4-FFF2-40B4-BE49-F238E27FC236}">
                <a16:creationId xmlns:a16="http://schemas.microsoft.com/office/drawing/2014/main" id="{E4E3BB7F-4C5B-4DB0-8863-5CE7828C1DBF}"/>
              </a:ext>
            </a:extLst>
          </p:cNvPr>
          <p:cNvSpPr txBox="1"/>
          <p:nvPr/>
        </p:nvSpPr>
        <p:spPr>
          <a:xfrm>
            <a:off x="6461571" y="5145011"/>
            <a:ext cx="1446230" cy="338554"/>
          </a:xfrm>
          <a:prstGeom prst="rect">
            <a:avLst/>
          </a:prstGeom>
          <a:noFill/>
        </p:spPr>
        <p:txBody>
          <a:bodyPr wrap="none" rtlCol="0">
            <a:spAutoFit/>
          </a:bodyPr>
          <a:lstStyle/>
          <a:p>
            <a:r>
              <a:rPr kumimoji="1" lang="ja-JP" altLang="en-US" sz="800" dirty="0"/>
              <a:t>構えの状態で、画面に</a:t>
            </a:r>
            <a:endParaRPr kumimoji="1" lang="en-US" altLang="ja-JP" sz="800" dirty="0"/>
          </a:p>
          <a:p>
            <a:r>
              <a:rPr kumimoji="1" lang="ja-JP" altLang="en-US" sz="800" dirty="0"/>
              <a:t>「作戦開始」（</a:t>
            </a:r>
            <a:r>
              <a:rPr kumimoji="1" lang="en-US" altLang="ja-JP" sz="800" dirty="0"/>
              <a:t>2D</a:t>
            </a:r>
            <a:r>
              <a:rPr kumimoji="1" lang="ja-JP" altLang="en-US" sz="800" dirty="0"/>
              <a:t>）表示。</a:t>
            </a:r>
            <a:endParaRPr kumimoji="1" lang="en-US" altLang="ja-JP" sz="800" dirty="0"/>
          </a:p>
        </p:txBody>
      </p:sp>
      <p:sp>
        <p:nvSpPr>
          <p:cNvPr id="20" name="テキスト ボックス 19">
            <a:extLst>
              <a:ext uri="{FF2B5EF4-FFF2-40B4-BE49-F238E27FC236}">
                <a16:creationId xmlns:a16="http://schemas.microsoft.com/office/drawing/2014/main" id="{CABBEA65-2A1E-4049-BFF6-CE29E4A0AA47}"/>
              </a:ext>
            </a:extLst>
          </p:cNvPr>
          <p:cNvSpPr txBox="1"/>
          <p:nvPr/>
        </p:nvSpPr>
        <p:spPr>
          <a:xfrm>
            <a:off x="870663" y="6052720"/>
            <a:ext cx="5522363" cy="246221"/>
          </a:xfrm>
          <a:prstGeom prst="rect">
            <a:avLst/>
          </a:prstGeom>
          <a:noFill/>
        </p:spPr>
        <p:txBody>
          <a:bodyPr wrap="square" rtlCol="0">
            <a:spAutoFit/>
          </a:bodyPr>
          <a:lstStyle/>
          <a:p>
            <a:r>
              <a:rPr kumimoji="1" lang="en-US" altLang="ja-JP" sz="1000" dirty="0"/>
              <a:t>3</a:t>
            </a:r>
            <a:r>
              <a:rPr kumimoji="1" lang="ja-JP" altLang="en-US" sz="1000" dirty="0"/>
              <a:t>コマ目の構えについては、各キャラで</a:t>
            </a:r>
            <a:r>
              <a:rPr kumimoji="1" lang="en-US" altLang="ja-JP" sz="1000" dirty="0"/>
              <a:t>0.1~0.2</a:t>
            </a:r>
            <a:r>
              <a:rPr kumimoji="1" lang="ja-JP" altLang="en-US" sz="1000" dirty="0"/>
              <a:t>程度でタイミングがずれるようにする。</a:t>
            </a:r>
          </a:p>
        </p:txBody>
      </p:sp>
      <p:sp>
        <p:nvSpPr>
          <p:cNvPr id="21" name="テキスト ボックス 20">
            <a:extLst>
              <a:ext uri="{FF2B5EF4-FFF2-40B4-BE49-F238E27FC236}">
                <a16:creationId xmlns:a16="http://schemas.microsoft.com/office/drawing/2014/main" id="{86AA4914-67B2-46DE-9741-50551AB6402D}"/>
              </a:ext>
            </a:extLst>
          </p:cNvPr>
          <p:cNvSpPr txBox="1"/>
          <p:nvPr/>
        </p:nvSpPr>
        <p:spPr>
          <a:xfrm>
            <a:off x="601731" y="5836612"/>
            <a:ext cx="2557110" cy="246221"/>
          </a:xfrm>
          <a:prstGeom prst="rect">
            <a:avLst/>
          </a:prstGeom>
          <a:noFill/>
        </p:spPr>
        <p:txBody>
          <a:bodyPr wrap="none" rtlCol="0">
            <a:spAutoFit/>
          </a:bodyPr>
          <a:lstStyle/>
          <a:p>
            <a:r>
              <a:rPr kumimoji="1" lang="ja-JP" altLang="en-US" sz="1000" b="1" dirty="0"/>
              <a:t>○タイミングについて</a:t>
            </a:r>
            <a:r>
              <a:rPr kumimoji="1" lang="ja-JP" altLang="en-US" sz="1000" b="1" dirty="0">
                <a:solidFill>
                  <a:schemeClr val="bg1">
                    <a:lumMod val="85000"/>
                  </a:schemeClr>
                </a:solidFill>
              </a:rPr>
              <a:t>（</a:t>
            </a:r>
            <a:r>
              <a:rPr kumimoji="1" lang="en-US" altLang="ja-JP" sz="1000" b="1" dirty="0">
                <a:solidFill>
                  <a:schemeClr val="bg1">
                    <a:lumMod val="85000"/>
                  </a:schemeClr>
                </a:solidFill>
              </a:rPr>
              <a:t>20190830</a:t>
            </a:r>
            <a:r>
              <a:rPr kumimoji="1" lang="ja-JP" altLang="en-US" sz="1000" b="1" dirty="0">
                <a:solidFill>
                  <a:schemeClr val="bg1">
                    <a:lumMod val="85000"/>
                  </a:schemeClr>
                </a:solidFill>
              </a:rPr>
              <a:t>追記）</a:t>
            </a:r>
          </a:p>
        </p:txBody>
      </p:sp>
      <p:sp>
        <p:nvSpPr>
          <p:cNvPr id="22" name="テキスト ボックス 21">
            <a:extLst>
              <a:ext uri="{FF2B5EF4-FFF2-40B4-BE49-F238E27FC236}">
                <a16:creationId xmlns:a16="http://schemas.microsoft.com/office/drawing/2014/main" id="{0B15B581-9282-44D7-B2CD-14D04C1A8CBD}"/>
              </a:ext>
            </a:extLst>
          </p:cNvPr>
          <p:cNvSpPr txBox="1"/>
          <p:nvPr/>
        </p:nvSpPr>
        <p:spPr>
          <a:xfrm>
            <a:off x="654969" y="1564839"/>
            <a:ext cx="7652678" cy="307777"/>
          </a:xfrm>
          <a:prstGeom prst="rect">
            <a:avLst/>
          </a:prstGeom>
          <a:noFill/>
        </p:spPr>
        <p:txBody>
          <a:bodyPr wrap="square" rtlCol="0" anchor="t">
            <a:spAutoFit/>
          </a:bodyPr>
          <a:lstStyle/>
          <a:p>
            <a:r>
              <a:rPr kumimoji="1" lang="ja-JP" altLang="en-US" sz="1000" dirty="0">
                <a:latin typeface="+mn-ea"/>
              </a:rPr>
              <a:t>カメラ挙動ついては、下記資料参照。</a:t>
            </a:r>
            <a:r>
              <a:rPr kumimoji="1" lang="en-US" altLang="ja-JP" sz="1400" b="1" dirty="0">
                <a:solidFill>
                  <a:srgbClr val="00B0F0"/>
                </a:solidFill>
                <a:latin typeface="+mn-ea"/>
              </a:rPr>
              <a:t>【</a:t>
            </a:r>
            <a:r>
              <a:rPr kumimoji="1" lang="en-US" altLang="ja-JP" sz="1400" b="1">
                <a:solidFill>
                  <a:srgbClr val="00B0F0"/>
                </a:solidFill>
                <a:latin typeface="+mn-ea"/>
              </a:rPr>
              <a:t>GP01】</a:t>
            </a:r>
            <a:r>
              <a:rPr kumimoji="1" lang="ja-JP" altLang="en-US" sz="1400" b="1">
                <a:solidFill>
                  <a:srgbClr val="00B0F0"/>
                </a:solidFill>
                <a:latin typeface="+mn-ea"/>
              </a:rPr>
              <a:t>バトルカメラ仕様</a:t>
            </a:r>
            <a:r>
              <a:rPr kumimoji="1" lang="en-US" altLang="ja-JP" sz="1400" b="1">
                <a:solidFill>
                  <a:srgbClr val="00B0F0"/>
                </a:solidFill>
                <a:latin typeface="+mn-ea"/>
              </a:rPr>
              <a:t>_20220123.</a:t>
            </a:r>
            <a:r>
              <a:rPr kumimoji="1" lang="en-US" altLang="ja-JP" sz="1400" b="1" dirty="0">
                <a:solidFill>
                  <a:srgbClr val="00B0F0"/>
                </a:solidFill>
                <a:latin typeface="+mn-ea"/>
              </a:rPr>
              <a:t>pptx</a:t>
            </a:r>
          </a:p>
        </p:txBody>
      </p:sp>
      <p:sp>
        <p:nvSpPr>
          <p:cNvPr id="23" name="テキスト ボックス 22">
            <a:extLst>
              <a:ext uri="{FF2B5EF4-FFF2-40B4-BE49-F238E27FC236}">
                <a16:creationId xmlns:a16="http://schemas.microsoft.com/office/drawing/2014/main" id="{28937CEC-767E-4A5D-A7DA-79351ACAC0F8}"/>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52504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テキスト ボックス 50">
            <a:extLst>
              <a:ext uri="{FF2B5EF4-FFF2-40B4-BE49-F238E27FC236}">
                <a16:creationId xmlns:a16="http://schemas.microsoft.com/office/drawing/2014/main" id="{C0BD3280-273D-487E-9109-AE27896D65E4}"/>
              </a:ext>
            </a:extLst>
          </p:cNvPr>
          <p:cNvSpPr txBox="1"/>
          <p:nvPr/>
        </p:nvSpPr>
        <p:spPr>
          <a:xfrm>
            <a:off x="415419" y="511465"/>
            <a:ext cx="2710999" cy="307777"/>
          </a:xfrm>
          <a:prstGeom prst="rect">
            <a:avLst/>
          </a:prstGeom>
          <a:noFill/>
        </p:spPr>
        <p:txBody>
          <a:bodyPr wrap="none" rtlCol="0">
            <a:spAutoFit/>
          </a:bodyPr>
          <a:lstStyle/>
          <a:p>
            <a:r>
              <a:rPr kumimoji="1" lang="ja-JP" altLang="en-US" sz="1400" b="1"/>
              <a:t>●勝利</a:t>
            </a:r>
            <a:r>
              <a:rPr kumimoji="1" lang="ja-JP" altLang="en-US" sz="1400" b="1" dirty="0"/>
              <a:t>・敗北演出</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修正</a:t>
            </a:r>
            <a:r>
              <a:rPr kumimoji="1" lang="ja-JP" altLang="en-US" sz="1000" b="1" dirty="0">
                <a:solidFill>
                  <a:srgbClr val="FF0000"/>
                </a:solidFill>
              </a:rPr>
              <a:t>）</a:t>
            </a:r>
            <a:endParaRPr kumimoji="1" lang="ja-JP" altLang="en-US" sz="1000" b="1" dirty="0"/>
          </a:p>
        </p:txBody>
      </p:sp>
      <p:sp>
        <p:nvSpPr>
          <p:cNvPr id="54" name="テキスト ボックス 53">
            <a:extLst>
              <a:ext uri="{FF2B5EF4-FFF2-40B4-BE49-F238E27FC236}">
                <a16:creationId xmlns:a16="http://schemas.microsoft.com/office/drawing/2014/main" id="{A8019EF0-5E05-4789-8D73-2F1808DF5FE7}"/>
              </a:ext>
            </a:extLst>
          </p:cNvPr>
          <p:cNvSpPr txBox="1"/>
          <p:nvPr/>
        </p:nvSpPr>
        <p:spPr>
          <a:xfrm>
            <a:off x="654969" y="1311401"/>
            <a:ext cx="697627" cy="246221"/>
          </a:xfrm>
          <a:prstGeom prst="rect">
            <a:avLst/>
          </a:prstGeom>
          <a:noFill/>
        </p:spPr>
        <p:txBody>
          <a:bodyPr wrap="none" rtlCol="0">
            <a:spAutoFit/>
          </a:bodyPr>
          <a:lstStyle/>
          <a:p>
            <a:r>
              <a:rPr kumimoji="1" lang="ja-JP" altLang="en-US" sz="1000" b="1"/>
              <a:t>○勝利</a:t>
            </a:r>
            <a:r>
              <a:rPr kumimoji="1" lang="ja-JP" altLang="en-US" sz="1000" b="1" dirty="0"/>
              <a:t>時</a:t>
            </a:r>
          </a:p>
        </p:txBody>
      </p:sp>
      <p:sp>
        <p:nvSpPr>
          <p:cNvPr id="55" name="テキスト ボックス 54">
            <a:extLst>
              <a:ext uri="{FF2B5EF4-FFF2-40B4-BE49-F238E27FC236}">
                <a16:creationId xmlns:a16="http://schemas.microsoft.com/office/drawing/2014/main" id="{624F0F00-B10F-4731-807C-941CE4DBE849}"/>
              </a:ext>
            </a:extLst>
          </p:cNvPr>
          <p:cNvSpPr txBox="1"/>
          <p:nvPr/>
        </p:nvSpPr>
        <p:spPr>
          <a:xfrm>
            <a:off x="739003" y="1579120"/>
            <a:ext cx="6138452" cy="553998"/>
          </a:xfrm>
          <a:prstGeom prst="rect">
            <a:avLst/>
          </a:prstGeom>
          <a:noFill/>
        </p:spPr>
        <p:txBody>
          <a:bodyPr wrap="square" rtlCol="0" anchor="t">
            <a:spAutoFit/>
          </a:bodyPr>
          <a:lstStyle>
            <a:defPPr>
              <a:defRPr lang="en-US"/>
            </a:defPPr>
            <a:lvl1pPr>
              <a:defRPr kumimoji="1" sz="1000">
                <a:latin typeface="+mn-ea"/>
              </a:defRPr>
            </a:lvl1pPr>
          </a:lstStyle>
          <a:p>
            <a:r>
              <a:rPr lang="en-US" altLang="ja-JP" dirty="0"/>
              <a:t>【</a:t>
            </a:r>
            <a:r>
              <a:rPr lang="ja-JP" altLang="en-US" dirty="0"/>
              <a:t>怪獣やられシーン</a:t>
            </a:r>
            <a:r>
              <a:rPr lang="en-US" altLang="ja-JP" dirty="0"/>
              <a:t>】</a:t>
            </a:r>
            <a:r>
              <a:rPr lang="ja-JP" altLang="en-US" dirty="0"/>
              <a:t>→</a:t>
            </a:r>
            <a:r>
              <a:rPr lang="en-US" altLang="ja-JP" dirty="0"/>
              <a:t>【</a:t>
            </a:r>
            <a:r>
              <a:rPr lang="ja-JP" altLang="en-US" dirty="0"/>
              <a:t>とどめキャラ勝利シーン</a:t>
            </a:r>
            <a:r>
              <a:rPr lang="en-US" altLang="ja-JP" dirty="0"/>
              <a:t>】</a:t>
            </a:r>
            <a:r>
              <a:rPr lang="ja-JP" altLang="en-US" dirty="0"/>
              <a:t>→</a:t>
            </a:r>
            <a:r>
              <a:rPr lang="en-US" altLang="ja-JP" dirty="0"/>
              <a:t>【</a:t>
            </a:r>
            <a:r>
              <a:rPr lang="ja-JP" altLang="en-US" dirty="0"/>
              <a:t>勝利表示</a:t>
            </a:r>
            <a:r>
              <a:rPr lang="en-US" altLang="ja-JP" dirty="0"/>
              <a:t>】</a:t>
            </a:r>
            <a:r>
              <a:rPr lang="ja-JP" altLang="en-US" dirty="0"/>
              <a:t>といった流れの演出。</a:t>
            </a:r>
            <a:endParaRPr lang="en-US" altLang="ja-JP" dirty="0"/>
          </a:p>
          <a:p>
            <a:r>
              <a:rPr lang="ja-JP" altLang="en-US" dirty="0"/>
              <a:t>とどめキャラ勝利シーンからのイメージ。（あくまでイメージなので動きは変えて貰って構わない）</a:t>
            </a:r>
            <a:endParaRPr lang="en-US" altLang="ja-JP" dirty="0"/>
          </a:p>
          <a:p>
            <a:r>
              <a:rPr lang="ja-JP" altLang="en-US" dirty="0"/>
              <a:t>尺的には</a:t>
            </a:r>
            <a:r>
              <a:rPr lang="en-US" altLang="ja-JP" dirty="0"/>
              <a:t>4</a:t>
            </a:r>
            <a:r>
              <a:rPr lang="ja-JP" altLang="en-US" dirty="0"/>
              <a:t>～</a:t>
            </a:r>
            <a:r>
              <a:rPr lang="en-US" altLang="ja-JP" dirty="0"/>
              <a:t>5</a:t>
            </a:r>
            <a:r>
              <a:rPr lang="ja-JP" altLang="en-US" dirty="0"/>
              <a:t>秒程度（要調整）。</a:t>
            </a:r>
            <a:endParaRPr lang="en-US" altLang="ja-JP" dirty="0"/>
          </a:p>
        </p:txBody>
      </p:sp>
      <p:sp>
        <p:nvSpPr>
          <p:cNvPr id="59" name="テキスト ボックス 58">
            <a:extLst>
              <a:ext uri="{FF2B5EF4-FFF2-40B4-BE49-F238E27FC236}">
                <a16:creationId xmlns:a16="http://schemas.microsoft.com/office/drawing/2014/main" id="{0EE9E6DD-AFE0-4C35-B56F-D8E3C6DE3AE0}"/>
              </a:ext>
            </a:extLst>
          </p:cNvPr>
          <p:cNvSpPr txBox="1"/>
          <p:nvPr/>
        </p:nvSpPr>
        <p:spPr>
          <a:xfrm>
            <a:off x="654968" y="865933"/>
            <a:ext cx="4648565" cy="400110"/>
          </a:xfrm>
          <a:prstGeom prst="rect">
            <a:avLst/>
          </a:prstGeom>
          <a:noFill/>
        </p:spPr>
        <p:txBody>
          <a:bodyPr wrap="square" rtlCol="0" anchor="t">
            <a:spAutoFit/>
          </a:bodyPr>
          <a:lstStyle/>
          <a:p>
            <a:r>
              <a:rPr kumimoji="1" lang="ja-JP" altLang="en-US" sz="1000" dirty="0">
                <a:latin typeface="+mn-ea"/>
              </a:rPr>
              <a:t>勝利時も敗北時もバトル内での演出となる。勝利、</a:t>
            </a:r>
            <a:endParaRPr kumimoji="1" lang="en-US" altLang="ja-JP" sz="1000" dirty="0">
              <a:latin typeface="+mn-ea"/>
            </a:endParaRPr>
          </a:p>
          <a:p>
            <a:r>
              <a:rPr kumimoji="1" lang="ja-JP" altLang="en-US" sz="1000" dirty="0">
                <a:latin typeface="+mn-ea"/>
              </a:rPr>
              <a:t>敗北の表示は</a:t>
            </a:r>
            <a:r>
              <a:rPr kumimoji="1" lang="en-US" altLang="ja-JP" sz="1000" dirty="0">
                <a:latin typeface="+mn-ea"/>
              </a:rPr>
              <a:t>2D</a:t>
            </a:r>
            <a:r>
              <a:rPr kumimoji="1" lang="ja-JP" altLang="en-US" sz="1000" dirty="0">
                <a:latin typeface="+mn-ea"/>
              </a:rPr>
              <a:t>表示。</a:t>
            </a:r>
            <a:endParaRPr kumimoji="1" lang="en-US" altLang="ja-JP" sz="1000" dirty="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31" name="テキスト ボックス 30">
            <a:extLst>
              <a:ext uri="{FF2B5EF4-FFF2-40B4-BE49-F238E27FC236}">
                <a16:creationId xmlns:a16="http://schemas.microsoft.com/office/drawing/2014/main" id="{0DE8089E-F9FA-4C56-A232-72447512B844}"/>
              </a:ext>
            </a:extLst>
          </p:cNvPr>
          <p:cNvSpPr txBox="1"/>
          <p:nvPr/>
        </p:nvSpPr>
        <p:spPr>
          <a:xfrm>
            <a:off x="654968" y="4475995"/>
            <a:ext cx="1980029" cy="246221"/>
          </a:xfrm>
          <a:prstGeom prst="rect">
            <a:avLst/>
          </a:prstGeom>
          <a:noFill/>
        </p:spPr>
        <p:txBody>
          <a:bodyPr wrap="none" rtlCol="0">
            <a:spAutoFit/>
          </a:bodyPr>
          <a:lstStyle/>
          <a:p>
            <a:r>
              <a:rPr kumimoji="1" lang="ja-JP" altLang="en-US" sz="1000" b="1"/>
              <a:t>○勝利</a:t>
            </a:r>
            <a:r>
              <a:rPr kumimoji="1" lang="ja-JP" altLang="en-US" sz="1000" b="1" dirty="0"/>
              <a:t>ポーズのキャラについて</a:t>
            </a:r>
          </a:p>
        </p:txBody>
      </p:sp>
      <p:sp>
        <p:nvSpPr>
          <p:cNvPr id="33" name="テキスト ボックス 32">
            <a:extLst>
              <a:ext uri="{FF2B5EF4-FFF2-40B4-BE49-F238E27FC236}">
                <a16:creationId xmlns:a16="http://schemas.microsoft.com/office/drawing/2014/main" id="{ED7582D3-A0AE-4FDA-A997-EBDE01973CDB}"/>
              </a:ext>
            </a:extLst>
          </p:cNvPr>
          <p:cNvSpPr txBox="1"/>
          <p:nvPr/>
        </p:nvSpPr>
        <p:spPr>
          <a:xfrm>
            <a:off x="739003" y="4717255"/>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本勝利ポーズを行うキャラについては、以下を想定している。</a:t>
            </a:r>
            <a:endParaRPr lang="en-US" altLang="ja-JP" dirty="0"/>
          </a:p>
        </p:txBody>
      </p:sp>
      <p:sp>
        <p:nvSpPr>
          <p:cNvPr id="34" name="テキスト ボックス 33">
            <a:extLst>
              <a:ext uri="{FF2B5EF4-FFF2-40B4-BE49-F238E27FC236}">
                <a16:creationId xmlns:a16="http://schemas.microsoft.com/office/drawing/2014/main" id="{A308D92D-725E-4CA3-B8CB-56D4ADD3CE2B}"/>
              </a:ext>
            </a:extLst>
          </p:cNvPr>
          <p:cNvSpPr txBox="1"/>
          <p:nvPr/>
        </p:nvSpPr>
        <p:spPr>
          <a:xfrm>
            <a:off x="739003" y="4993099"/>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dirty="0"/>
              <a:t>・通常攻撃、必殺技で倒した場合</a:t>
            </a:r>
            <a:endParaRPr lang="en-US" altLang="ja-JP" b="1" dirty="0"/>
          </a:p>
        </p:txBody>
      </p:sp>
      <p:sp>
        <p:nvSpPr>
          <p:cNvPr id="37" name="テキスト ボックス 36">
            <a:extLst>
              <a:ext uri="{FF2B5EF4-FFF2-40B4-BE49-F238E27FC236}">
                <a16:creationId xmlns:a16="http://schemas.microsoft.com/office/drawing/2014/main" id="{3F8F8F86-1655-4B38-9308-8A542EA298E8}"/>
              </a:ext>
            </a:extLst>
          </p:cNvPr>
          <p:cNvSpPr txBox="1"/>
          <p:nvPr/>
        </p:nvSpPr>
        <p:spPr>
          <a:xfrm>
            <a:off x="1003782" y="5256494"/>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とどめを刺したキャラで行う。</a:t>
            </a:r>
            <a:endParaRPr lang="en-US" altLang="ja-JP" dirty="0"/>
          </a:p>
        </p:txBody>
      </p:sp>
      <p:sp>
        <p:nvSpPr>
          <p:cNvPr id="38" name="テキスト ボックス 37">
            <a:extLst>
              <a:ext uri="{FF2B5EF4-FFF2-40B4-BE49-F238E27FC236}">
                <a16:creationId xmlns:a16="http://schemas.microsoft.com/office/drawing/2014/main" id="{E5BB476B-E85B-4ABD-A31B-683C5B3096A6}"/>
              </a:ext>
            </a:extLst>
          </p:cNvPr>
          <p:cNvSpPr txBox="1"/>
          <p:nvPr/>
        </p:nvSpPr>
        <p:spPr>
          <a:xfrm>
            <a:off x="1023018" y="5502715"/>
            <a:ext cx="1043876" cy="246221"/>
          </a:xfrm>
          <a:prstGeom prst="rect">
            <a:avLst/>
          </a:prstGeom>
          <a:noFill/>
        </p:spPr>
        <p:txBody>
          <a:bodyPr wrap="none" rtlCol="0">
            <a:spAutoFit/>
          </a:bodyPr>
          <a:lstStyle/>
          <a:p>
            <a:r>
              <a:rPr kumimoji="1" lang="en-US" altLang="ja-JP" sz="1000" b="1" dirty="0"/>
              <a:t>-</a:t>
            </a:r>
            <a:r>
              <a:rPr kumimoji="1" lang="ja-JP" altLang="en-US" sz="1000" b="1" dirty="0"/>
              <a:t> ＴＲ必殺技時</a:t>
            </a:r>
          </a:p>
        </p:txBody>
      </p:sp>
      <p:sp>
        <p:nvSpPr>
          <p:cNvPr id="39" name="テキスト ボックス 38">
            <a:extLst>
              <a:ext uri="{FF2B5EF4-FFF2-40B4-BE49-F238E27FC236}">
                <a16:creationId xmlns:a16="http://schemas.microsoft.com/office/drawing/2014/main" id="{F292B994-5DE0-4D55-9F37-4F59C3FAE63F}"/>
              </a:ext>
            </a:extLst>
          </p:cNvPr>
          <p:cNvSpPr txBox="1"/>
          <p:nvPr/>
        </p:nvSpPr>
        <p:spPr>
          <a:xfrm>
            <a:off x="1207941" y="5746229"/>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とどめを刺したキャラかつ、ＴＲ衣装のまま行う。</a:t>
            </a:r>
            <a:endParaRPr lang="en-US" altLang="ja-JP" dirty="0"/>
          </a:p>
        </p:txBody>
      </p:sp>
      <p:sp>
        <p:nvSpPr>
          <p:cNvPr id="7" name="スライド番号プレースホルダー 6">
            <a:extLst>
              <a:ext uri="{FF2B5EF4-FFF2-40B4-BE49-F238E27FC236}">
                <a16:creationId xmlns:a16="http://schemas.microsoft.com/office/drawing/2014/main" id="{432F818C-F362-4462-B8C0-D94EEB1DF6EB}"/>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dirty="0"/>
          </a:p>
        </p:txBody>
      </p:sp>
      <p:grpSp>
        <p:nvGrpSpPr>
          <p:cNvPr id="9" name="グループ化 8">
            <a:extLst>
              <a:ext uri="{FF2B5EF4-FFF2-40B4-BE49-F238E27FC236}">
                <a16:creationId xmlns:a16="http://schemas.microsoft.com/office/drawing/2014/main" id="{747B7E96-D437-417B-A54C-194E9B39EC19}"/>
              </a:ext>
            </a:extLst>
          </p:cNvPr>
          <p:cNvGrpSpPr/>
          <p:nvPr/>
        </p:nvGrpSpPr>
        <p:grpSpPr>
          <a:xfrm>
            <a:off x="581499" y="2158996"/>
            <a:ext cx="6917174" cy="2257197"/>
            <a:chOff x="581499" y="2158996"/>
            <a:chExt cx="6917174" cy="2257197"/>
          </a:xfrm>
        </p:grpSpPr>
        <p:pic>
          <p:nvPicPr>
            <p:cNvPr id="2" name="図 1">
              <a:extLst>
                <a:ext uri="{FF2B5EF4-FFF2-40B4-BE49-F238E27FC236}">
                  <a16:creationId xmlns:a16="http://schemas.microsoft.com/office/drawing/2014/main" id="{1ECCACD3-138D-423D-88FD-FE8D17032B06}"/>
                </a:ext>
              </a:extLst>
            </p:cNvPr>
            <p:cNvPicPr>
              <a:picLocks noChangeAspect="1"/>
            </p:cNvPicPr>
            <p:nvPr/>
          </p:nvPicPr>
          <p:blipFill>
            <a:blip r:embed="rId2"/>
            <a:stretch>
              <a:fillRect/>
            </a:stretch>
          </p:blipFill>
          <p:spPr>
            <a:xfrm>
              <a:off x="2531701" y="2158996"/>
              <a:ext cx="1014055" cy="1803781"/>
            </a:xfrm>
            <a:prstGeom prst="rect">
              <a:avLst/>
            </a:prstGeom>
          </p:spPr>
        </p:pic>
        <p:pic>
          <p:nvPicPr>
            <p:cNvPr id="3" name="図 2">
              <a:extLst>
                <a:ext uri="{FF2B5EF4-FFF2-40B4-BE49-F238E27FC236}">
                  <a16:creationId xmlns:a16="http://schemas.microsoft.com/office/drawing/2014/main" id="{BAC6B922-AA4B-4AEC-A302-DD05CA3BBE3C}"/>
                </a:ext>
              </a:extLst>
            </p:cNvPr>
            <p:cNvPicPr>
              <a:picLocks noChangeAspect="1"/>
            </p:cNvPicPr>
            <p:nvPr/>
          </p:nvPicPr>
          <p:blipFill>
            <a:blip r:embed="rId3"/>
            <a:stretch>
              <a:fillRect/>
            </a:stretch>
          </p:blipFill>
          <p:spPr>
            <a:xfrm>
              <a:off x="3824660" y="2158996"/>
              <a:ext cx="1013108" cy="1798038"/>
            </a:xfrm>
            <a:prstGeom prst="rect">
              <a:avLst/>
            </a:prstGeom>
          </p:spPr>
        </p:pic>
        <p:pic>
          <p:nvPicPr>
            <p:cNvPr id="4" name="図 3">
              <a:extLst>
                <a:ext uri="{FF2B5EF4-FFF2-40B4-BE49-F238E27FC236}">
                  <a16:creationId xmlns:a16="http://schemas.microsoft.com/office/drawing/2014/main" id="{FF61B68A-B1E1-4E7A-8E6F-BCD844BD519E}"/>
                </a:ext>
              </a:extLst>
            </p:cNvPr>
            <p:cNvPicPr>
              <a:picLocks noChangeAspect="1"/>
            </p:cNvPicPr>
            <p:nvPr/>
          </p:nvPicPr>
          <p:blipFill>
            <a:blip r:embed="rId4"/>
            <a:stretch>
              <a:fillRect/>
            </a:stretch>
          </p:blipFill>
          <p:spPr>
            <a:xfrm>
              <a:off x="5116672" y="2158996"/>
              <a:ext cx="1013108" cy="1798038"/>
            </a:xfrm>
            <a:prstGeom prst="rect">
              <a:avLst/>
            </a:prstGeom>
          </p:spPr>
        </p:pic>
        <p:pic>
          <p:nvPicPr>
            <p:cNvPr id="5" name="図 4">
              <a:extLst>
                <a:ext uri="{FF2B5EF4-FFF2-40B4-BE49-F238E27FC236}">
                  <a16:creationId xmlns:a16="http://schemas.microsoft.com/office/drawing/2014/main" id="{C775F6F4-F0AD-46F2-89F3-72E36F875792}"/>
                </a:ext>
              </a:extLst>
            </p:cNvPr>
            <p:cNvPicPr>
              <a:picLocks noChangeAspect="1"/>
            </p:cNvPicPr>
            <p:nvPr/>
          </p:nvPicPr>
          <p:blipFill>
            <a:blip r:embed="rId5"/>
            <a:stretch>
              <a:fillRect/>
            </a:stretch>
          </p:blipFill>
          <p:spPr>
            <a:xfrm>
              <a:off x="6408684" y="2158996"/>
              <a:ext cx="1013108" cy="1798038"/>
            </a:xfrm>
            <a:prstGeom prst="rect">
              <a:avLst/>
            </a:prstGeom>
          </p:spPr>
        </p:pic>
        <p:sp>
          <p:nvSpPr>
            <p:cNvPr id="6" name="テキスト ボックス 5">
              <a:extLst>
                <a:ext uri="{FF2B5EF4-FFF2-40B4-BE49-F238E27FC236}">
                  <a16:creationId xmlns:a16="http://schemas.microsoft.com/office/drawing/2014/main" id="{98D3C142-0F11-4153-8EAF-70D331F5B00D}"/>
                </a:ext>
              </a:extLst>
            </p:cNvPr>
            <p:cNvSpPr txBox="1"/>
            <p:nvPr/>
          </p:nvSpPr>
          <p:spPr>
            <a:xfrm>
              <a:off x="5188007" y="2733575"/>
              <a:ext cx="914400" cy="461665"/>
            </a:xfrm>
            <a:prstGeom prst="rect">
              <a:avLst/>
            </a:prstGeom>
            <a:noFill/>
          </p:spPr>
          <p:txBody>
            <a:bodyPr wrap="square" rtlCol="0">
              <a:spAutoFit/>
            </a:bodyPr>
            <a:lstStyle/>
            <a:p>
              <a:pPr algn="ctr"/>
              <a:r>
                <a:rPr kumimoji="1" lang="ja-JP" altLang="en-US" sz="2400" dirty="0">
                  <a:solidFill>
                    <a:schemeClr val="accent2"/>
                  </a:solidFill>
                  <a:latin typeface="HGS創英ﾌﾟﾚｾﾞﾝｽEB" panose="02020800000000000000" pitchFamily="18" charset="-128"/>
                  <a:ea typeface="HGS創英ﾌﾟﾚｾﾞﾝｽEB" panose="02020800000000000000" pitchFamily="18" charset="-128"/>
                </a:rPr>
                <a:t>勝 利</a:t>
              </a:r>
            </a:p>
          </p:txBody>
        </p:sp>
        <p:sp>
          <p:nvSpPr>
            <p:cNvPr id="16" name="テキスト ボックス 15">
              <a:extLst>
                <a:ext uri="{FF2B5EF4-FFF2-40B4-BE49-F238E27FC236}">
                  <a16:creationId xmlns:a16="http://schemas.microsoft.com/office/drawing/2014/main" id="{A2AC24DC-70D2-4FE7-9207-E4A0B9E37C82}"/>
                </a:ext>
              </a:extLst>
            </p:cNvPr>
            <p:cNvSpPr txBox="1"/>
            <p:nvPr/>
          </p:nvSpPr>
          <p:spPr>
            <a:xfrm>
              <a:off x="6458038" y="2778601"/>
              <a:ext cx="914400" cy="461665"/>
            </a:xfrm>
            <a:prstGeom prst="rect">
              <a:avLst/>
            </a:prstGeom>
            <a:noFill/>
          </p:spPr>
          <p:txBody>
            <a:bodyPr wrap="square" rtlCol="0">
              <a:spAutoFit/>
            </a:bodyPr>
            <a:lstStyle/>
            <a:p>
              <a:pPr algn="ctr"/>
              <a:r>
                <a:rPr kumimoji="1" lang="ja-JP" altLang="en-US" sz="2400" dirty="0">
                  <a:solidFill>
                    <a:schemeClr val="accent2">
                      <a:lumMod val="20000"/>
                      <a:lumOff val="80000"/>
                    </a:schemeClr>
                  </a:solidFill>
                  <a:latin typeface="HGS創英ﾌﾟﾚｾﾞﾝｽEB" panose="02020800000000000000" pitchFamily="18" charset="-128"/>
                  <a:ea typeface="HGS創英ﾌﾟﾚｾﾞﾝｽEB" panose="02020800000000000000" pitchFamily="18" charset="-128"/>
                </a:rPr>
                <a:t>勝 利</a:t>
              </a:r>
            </a:p>
          </p:txBody>
        </p:sp>
        <p:sp>
          <p:nvSpPr>
            <p:cNvPr id="17" name="二等辺三角形 16">
              <a:extLst>
                <a:ext uri="{FF2B5EF4-FFF2-40B4-BE49-F238E27FC236}">
                  <a16:creationId xmlns:a16="http://schemas.microsoft.com/office/drawing/2014/main" id="{C94C89AF-7C88-4846-A7C8-CAC5D0334F39}"/>
                </a:ext>
              </a:extLst>
            </p:cNvPr>
            <p:cNvSpPr/>
            <p:nvPr/>
          </p:nvSpPr>
          <p:spPr>
            <a:xfrm rot="5400000">
              <a:off x="3562437"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CC6A2B57-7076-44A8-8FAE-8C58AE4742F3}"/>
                </a:ext>
              </a:extLst>
            </p:cNvPr>
            <p:cNvSpPr/>
            <p:nvPr/>
          </p:nvSpPr>
          <p:spPr>
            <a:xfrm rot="5400000">
              <a:off x="4858382"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a:extLst>
                <a:ext uri="{FF2B5EF4-FFF2-40B4-BE49-F238E27FC236}">
                  <a16:creationId xmlns:a16="http://schemas.microsoft.com/office/drawing/2014/main" id="{4B0DA0C4-C069-4DC7-898E-B6C2B55901C9}"/>
                </a:ext>
              </a:extLst>
            </p:cNvPr>
            <p:cNvSpPr/>
            <p:nvPr/>
          </p:nvSpPr>
          <p:spPr>
            <a:xfrm rot="5400000">
              <a:off x="6159141"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DF398B0-4112-4DD9-8BB0-236339EAF11C}"/>
                </a:ext>
              </a:extLst>
            </p:cNvPr>
            <p:cNvSpPr txBox="1"/>
            <p:nvPr/>
          </p:nvSpPr>
          <p:spPr>
            <a:xfrm>
              <a:off x="2489058" y="3954528"/>
              <a:ext cx="1107996" cy="461665"/>
            </a:xfrm>
            <a:prstGeom prst="rect">
              <a:avLst/>
            </a:prstGeom>
            <a:noFill/>
          </p:spPr>
          <p:txBody>
            <a:bodyPr wrap="none" rtlCol="0">
              <a:spAutoFit/>
            </a:bodyPr>
            <a:lstStyle/>
            <a:p>
              <a:pPr algn="ctr"/>
              <a:r>
                <a:rPr kumimoji="1" lang="ja-JP" altLang="en-US" sz="800"/>
                <a:t>カットを変えて</a:t>
              </a:r>
              <a:endParaRPr kumimoji="1" lang="en-US" altLang="ja-JP" sz="800"/>
            </a:p>
            <a:p>
              <a:pPr algn="ctr"/>
              <a:r>
                <a:rPr kumimoji="1" lang="ja-JP" altLang="en-US" sz="800"/>
                <a:t>武器</a:t>
              </a:r>
              <a:r>
                <a:rPr kumimoji="1" lang="ja-JP" altLang="en-US" sz="800" dirty="0"/>
                <a:t>を脇に構えてる</a:t>
              </a:r>
              <a:endParaRPr kumimoji="1" lang="en-US" altLang="ja-JP" sz="800" dirty="0"/>
            </a:p>
            <a:p>
              <a:pPr algn="ctr"/>
              <a:r>
                <a:rPr kumimoji="1" lang="ja-JP" altLang="en-US" sz="800" dirty="0"/>
                <a:t>ポーズを後ろから。</a:t>
              </a:r>
              <a:endParaRPr kumimoji="1" lang="en-US" altLang="ja-JP" sz="800" dirty="0"/>
            </a:p>
          </p:txBody>
        </p:sp>
        <p:sp>
          <p:nvSpPr>
            <p:cNvPr id="22" name="テキスト ボックス 21">
              <a:extLst>
                <a:ext uri="{FF2B5EF4-FFF2-40B4-BE49-F238E27FC236}">
                  <a16:creationId xmlns:a16="http://schemas.microsoft.com/office/drawing/2014/main" id="{F0390B45-E5DB-4918-A1E0-0271F7D59ACF}"/>
                </a:ext>
              </a:extLst>
            </p:cNvPr>
            <p:cNvSpPr txBox="1"/>
            <p:nvPr/>
          </p:nvSpPr>
          <p:spPr>
            <a:xfrm>
              <a:off x="3697632" y="3954528"/>
              <a:ext cx="1210588" cy="338554"/>
            </a:xfrm>
            <a:prstGeom prst="rect">
              <a:avLst/>
            </a:prstGeom>
            <a:noFill/>
          </p:spPr>
          <p:txBody>
            <a:bodyPr wrap="none" rtlCol="0">
              <a:spAutoFit/>
            </a:bodyPr>
            <a:lstStyle/>
            <a:p>
              <a:pPr algn="ctr"/>
              <a:r>
                <a:rPr kumimoji="1" lang="ja-JP" altLang="en-US" sz="800" dirty="0"/>
                <a:t>カメラが回り込みつつ</a:t>
              </a:r>
              <a:endParaRPr kumimoji="1" lang="en-US" altLang="ja-JP" sz="800" dirty="0"/>
            </a:p>
            <a:p>
              <a:pPr algn="ctr"/>
              <a:r>
                <a:rPr kumimoji="1" lang="ja-JP" altLang="en-US" sz="800" dirty="0"/>
                <a:t>少しズームで正面へ。</a:t>
              </a:r>
              <a:endParaRPr kumimoji="1" lang="en-US" altLang="ja-JP" sz="800" dirty="0"/>
            </a:p>
          </p:txBody>
        </p:sp>
        <p:sp>
          <p:nvSpPr>
            <p:cNvPr id="23" name="テキスト ボックス 22">
              <a:extLst>
                <a:ext uri="{FF2B5EF4-FFF2-40B4-BE49-F238E27FC236}">
                  <a16:creationId xmlns:a16="http://schemas.microsoft.com/office/drawing/2014/main" id="{A2941A45-A3D4-449F-908D-FE631998BD5B}"/>
                </a:ext>
              </a:extLst>
            </p:cNvPr>
            <p:cNvSpPr txBox="1"/>
            <p:nvPr/>
          </p:nvSpPr>
          <p:spPr>
            <a:xfrm>
              <a:off x="4944514" y="3954528"/>
              <a:ext cx="1313180" cy="338554"/>
            </a:xfrm>
            <a:prstGeom prst="rect">
              <a:avLst/>
            </a:prstGeom>
            <a:noFill/>
          </p:spPr>
          <p:txBody>
            <a:bodyPr wrap="none" rtlCol="0">
              <a:spAutoFit/>
            </a:bodyPr>
            <a:lstStyle/>
            <a:p>
              <a:pPr algn="ctr"/>
              <a:r>
                <a:rPr kumimoji="1" lang="ja-JP" altLang="en-US" sz="800" dirty="0"/>
                <a:t>武器を下し短いセリフ。</a:t>
              </a:r>
              <a:endParaRPr kumimoji="1" lang="en-US" altLang="ja-JP" sz="800" dirty="0"/>
            </a:p>
            <a:p>
              <a:pPr algn="ctr"/>
              <a:r>
                <a:rPr kumimoji="1" lang="ja-JP" altLang="en-US" sz="800" dirty="0"/>
                <a:t>ここで「勝利」表示。</a:t>
              </a:r>
              <a:endParaRPr kumimoji="1" lang="en-US" altLang="ja-JP" sz="800" dirty="0"/>
            </a:p>
          </p:txBody>
        </p:sp>
        <p:sp>
          <p:nvSpPr>
            <p:cNvPr id="24" name="テキスト ボックス 23">
              <a:extLst>
                <a:ext uri="{FF2B5EF4-FFF2-40B4-BE49-F238E27FC236}">
                  <a16:creationId xmlns:a16="http://schemas.microsoft.com/office/drawing/2014/main" id="{410976C9-E412-4F72-9D37-5CDD6D68E1BB}"/>
                </a:ext>
              </a:extLst>
            </p:cNvPr>
            <p:cNvSpPr txBox="1"/>
            <p:nvPr/>
          </p:nvSpPr>
          <p:spPr>
            <a:xfrm>
              <a:off x="6288084" y="3954528"/>
              <a:ext cx="1210589" cy="338554"/>
            </a:xfrm>
            <a:prstGeom prst="rect">
              <a:avLst/>
            </a:prstGeom>
            <a:noFill/>
          </p:spPr>
          <p:txBody>
            <a:bodyPr wrap="none" rtlCol="0">
              <a:spAutoFit/>
            </a:bodyPr>
            <a:lstStyle/>
            <a:p>
              <a:pPr algn="ctr"/>
              <a:r>
                <a:rPr kumimoji="1" lang="ja-JP" altLang="en-US" sz="800" dirty="0"/>
                <a:t>「勝利」を消しつつ</a:t>
              </a:r>
              <a:endParaRPr kumimoji="1" lang="en-US" altLang="ja-JP" sz="800" dirty="0"/>
            </a:p>
            <a:p>
              <a:pPr algn="ctr"/>
              <a:r>
                <a:rPr kumimoji="1" lang="ja-JP" altLang="en-US" sz="800" dirty="0"/>
                <a:t>キャラに寄りセリフ。</a:t>
              </a:r>
              <a:endParaRPr kumimoji="1" lang="en-US" altLang="ja-JP" sz="800" dirty="0"/>
            </a:p>
          </p:txBody>
        </p:sp>
        <p:grpSp>
          <p:nvGrpSpPr>
            <p:cNvPr id="35" name="グループ化 34">
              <a:extLst>
                <a:ext uri="{FF2B5EF4-FFF2-40B4-BE49-F238E27FC236}">
                  <a16:creationId xmlns:a16="http://schemas.microsoft.com/office/drawing/2014/main" id="{0E28CDD3-D848-4731-B12B-E6E14A4CDBF4}"/>
                </a:ext>
              </a:extLst>
            </p:cNvPr>
            <p:cNvGrpSpPr/>
            <p:nvPr/>
          </p:nvGrpSpPr>
          <p:grpSpPr>
            <a:xfrm>
              <a:off x="681480" y="2158997"/>
              <a:ext cx="1509013" cy="1795532"/>
              <a:chOff x="0" y="0"/>
              <a:chExt cx="3786743" cy="4505739"/>
            </a:xfrm>
          </p:grpSpPr>
          <p:sp>
            <p:nvSpPr>
              <p:cNvPr id="36" name="正方形/長方形 35">
                <a:extLst>
                  <a:ext uri="{FF2B5EF4-FFF2-40B4-BE49-F238E27FC236}">
                    <a16:creationId xmlns:a16="http://schemas.microsoft.com/office/drawing/2014/main" id="{61FC21D7-9367-41E4-B0FE-D7FBF51C1F74}"/>
                  </a:ext>
                </a:extLst>
              </p:cNvPr>
              <p:cNvSpPr/>
              <p:nvPr/>
            </p:nvSpPr>
            <p:spPr>
              <a:xfrm>
                <a:off x="0" y="0"/>
                <a:ext cx="2536071" cy="45057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40" name="グループ化 39">
                <a:extLst>
                  <a:ext uri="{FF2B5EF4-FFF2-40B4-BE49-F238E27FC236}">
                    <a16:creationId xmlns:a16="http://schemas.microsoft.com/office/drawing/2014/main" id="{FD47DA52-72E8-446B-AD81-152BEF51D82C}"/>
                  </a:ext>
                </a:extLst>
              </p:cNvPr>
              <p:cNvGrpSpPr/>
              <p:nvPr/>
            </p:nvGrpSpPr>
            <p:grpSpPr>
              <a:xfrm>
                <a:off x="84419" y="422452"/>
                <a:ext cx="3702324" cy="3012322"/>
                <a:chOff x="84419" y="422452"/>
                <a:chExt cx="3702324" cy="3012322"/>
              </a:xfrm>
            </p:grpSpPr>
            <p:grpSp>
              <p:nvGrpSpPr>
                <p:cNvPr id="42" name="グループ化 41">
                  <a:extLst>
                    <a:ext uri="{FF2B5EF4-FFF2-40B4-BE49-F238E27FC236}">
                      <a16:creationId xmlns:a16="http://schemas.microsoft.com/office/drawing/2014/main" id="{4187E6C0-A2F3-4C38-9A3B-027E0312F492}"/>
                    </a:ext>
                  </a:extLst>
                </p:cNvPr>
                <p:cNvGrpSpPr/>
                <p:nvPr/>
              </p:nvGrpSpPr>
              <p:grpSpPr>
                <a:xfrm>
                  <a:off x="2501705" y="1078654"/>
                  <a:ext cx="1285038" cy="2346181"/>
                  <a:chOff x="2501705" y="1078654"/>
                  <a:chExt cx="2392960" cy="4368989"/>
                </a:xfrm>
              </p:grpSpPr>
              <p:grpSp>
                <p:nvGrpSpPr>
                  <p:cNvPr id="65" name="グループ化 64">
                    <a:extLst>
                      <a:ext uri="{FF2B5EF4-FFF2-40B4-BE49-F238E27FC236}">
                        <a16:creationId xmlns:a16="http://schemas.microsoft.com/office/drawing/2014/main" id="{CEFBC3F2-645F-4777-B240-2F321F43FDF1}"/>
                      </a:ext>
                    </a:extLst>
                  </p:cNvPr>
                  <p:cNvGrpSpPr/>
                  <p:nvPr/>
                </p:nvGrpSpPr>
                <p:grpSpPr>
                  <a:xfrm>
                    <a:off x="2614137" y="1107632"/>
                    <a:ext cx="2120172" cy="4340011"/>
                    <a:chOff x="2614137" y="1107632"/>
                    <a:chExt cx="2136032" cy="4372787"/>
                  </a:xfrm>
                  <a:solidFill>
                    <a:schemeClr val="bg1"/>
                  </a:solidFill>
                </p:grpSpPr>
                <p:sp>
                  <p:nvSpPr>
                    <p:cNvPr id="67" name="フリーフォーム: 図形 66">
                      <a:extLst>
                        <a:ext uri="{FF2B5EF4-FFF2-40B4-BE49-F238E27FC236}">
                          <a16:creationId xmlns:a16="http://schemas.microsoft.com/office/drawing/2014/main" id="{8F8889A2-ABDA-413F-B303-F32B6872F106}"/>
                        </a:ext>
                      </a:extLst>
                    </p:cNvPr>
                    <p:cNvSpPr/>
                    <p:nvPr/>
                  </p:nvSpPr>
                  <p:spPr>
                    <a:xfrm>
                      <a:off x="2956395" y="110763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8" name="フリーフォーム: 図形 67">
                      <a:extLst>
                        <a:ext uri="{FF2B5EF4-FFF2-40B4-BE49-F238E27FC236}">
                          <a16:creationId xmlns:a16="http://schemas.microsoft.com/office/drawing/2014/main" id="{A7A1818A-7847-4007-B576-D42BF410C644}"/>
                        </a:ext>
                      </a:extLst>
                    </p:cNvPr>
                    <p:cNvSpPr/>
                    <p:nvPr/>
                  </p:nvSpPr>
                  <p:spPr>
                    <a:xfrm>
                      <a:off x="2614137" y="236351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70" name="フリーフォーム: 図形 69">
                      <a:extLst>
                        <a:ext uri="{FF2B5EF4-FFF2-40B4-BE49-F238E27FC236}">
                          <a16:creationId xmlns:a16="http://schemas.microsoft.com/office/drawing/2014/main" id="{0DD88DDB-5A78-42C4-AD94-D3400FEF46DF}"/>
                        </a:ext>
                      </a:extLst>
                    </p:cNvPr>
                    <p:cNvSpPr/>
                    <p:nvPr/>
                  </p:nvSpPr>
                  <p:spPr>
                    <a:xfrm>
                      <a:off x="2666828" y="351056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66" name="図 65">
                    <a:extLst>
                      <a:ext uri="{FF2B5EF4-FFF2-40B4-BE49-F238E27FC236}">
                        <a16:creationId xmlns:a16="http://schemas.microsoft.com/office/drawing/2014/main" id="{F2D0EF74-CB39-4198-B4DA-B937D2FF1939}"/>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2501705" y="1078654"/>
                    <a:ext cx="2392960" cy="4364935"/>
                  </a:xfrm>
                  <a:prstGeom prst="rect">
                    <a:avLst/>
                  </a:prstGeom>
                </p:spPr>
              </p:pic>
            </p:grpSp>
            <p:grpSp>
              <p:nvGrpSpPr>
                <p:cNvPr id="43" name="グループ化 42">
                  <a:extLst>
                    <a:ext uri="{FF2B5EF4-FFF2-40B4-BE49-F238E27FC236}">
                      <a16:creationId xmlns:a16="http://schemas.microsoft.com/office/drawing/2014/main" id="{8D68D27B-A285-4E95-BF2A-37B2733C4365}"/>
                    </a:ext>
                  </a:extLst>
                </p:cNvPr>
                <p:cNvGrpSpPr/>
                <p:nvPr/>
              </p:nvGrpSpPr>
              <p:grpSpPr>
                <a:xfrm>
                  <a:off x="1931440" y="944584"/>
                  <a:ext cx="1328529" cy="2425585"/>
                  <a:chOff x="1931440" y="944584"/>
                  <a:chExt cx="2392960" cy="4368989"/>
                </a:xfrm>
              </p:grpSpPr>
              <p:grpSp>
                <p:nvGrpSpPr>
                  <p:cNvPr id="60" name="グループ化 59">
                    <a:extLst>
                      <a:ext uri="{FF2B5EF4-FFF2-40B4-BE49-F238E27FC236}">
                        <a16:creationId xmlns:a16="http://schemas.microsoft.com/office/drawing/2014/main" id="{814BC92E-A3EC-4E16-BD1D-B1C742D1E2B0}"/>
                      </a:ext>
                    </a:extLst>
                  </p:cNvPr>
                  <p:cNvGrpSpPr/>
                  <p:nvPr/>
                </p:nvGrpSpPr>
                <p:grpSpPr>
                  <a:xfrm>
                    <a:off x="2043872" y="973562"/>
                    <a:ext cx="2120172" cy="4340011"/>
                    <a:chOff x="2043872" y="973562"/>
                    <a:chExt cx="2136032" cy="4372787"/>
                  </a:xfrm>
                  <a:solidFill>
                    <a:schemeClr val="bg1"/>
                  </a:solidFill>
                </p:grpSpPr>
                <p:sp>
                  <p:nvSpPr>
                    <p:cNvPr id="62" name="フリーフォーム: 図形 61">
                      <a:extLst>
                        <a:ext uri="{FF2B5EF4-FFF2-40B4-BE49-F238E27FC236}">
                          <a16:creationId xmlns:a16="http://schemas.microsoft.com/office/drawing/2014/main" id="{4AB2E3D3-7554-43C5-9F7A-92DEE7DE396C}"/>
                        </a:ext>
                      </a:extLst>
                    </p:cNvPr>
                    <p:cNvSpPr/>
                    <p:nvPr/>
                  </p:nvSpPr>
                  <p:spPr>
                    <a:xfrm>
                      <a:off x="2386130" y="97356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3" name="フリーフォーム: 図形 62">
                      <a:extLst>
                        <a:ext uri="{FF2B5EF4-FFF2-40B4-BE49-F238E27FC236}">
                          <a16:creationId xmlns:a16="http://schemas.microsoft.com/office/drawing/2014/main" id="{F4370481-5C0D-4BF0-A901-0F324A8261D0}"/>
                        </a:ext>
                      </a:extLst>
                    </p:cNvPr>
                    <p:cNvSpPr/>
                    <p:nvPr/>
                  </p:nvSpPr>
                  <p:spPr>
                    <a:xfrm>
                      <a:off x="2043872" y="222944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4" name="フリーフォーム: 図形 63">
                      <a:extLst>
                        <a:ext uri="{FF2B5EF4-FFF2-40B4-BE49-F238E27FC236}">
                          <a16:creationId xmlns:a16="http://schemas.microsoft.com/office/drawing/2014/main" id="{DAD948E3-BA00-4569-B706-E0233D6E9936}"/>
                        </a:ext>
                      </a:extLst>
                    </p:cNvPr>
                    <p:cNvSpPr/>
                    <p:nvPr/>
                  </p:nvSpPr>
                  <p:spPr>
                    <a:xfrm>
                      <a:off x="2096563" y="337649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61" name="図 60">
                    <a:extLst>
                      <a:ext uri="{FF2B5EF4-FFF2-40B4-BE49-F238E27FC236}">
                        <a16:creationId xmlns:a16="http://schemas.microsoft.com/office/drawing/2014/main" id="{57EF6241-5D88-410B-92C4-52A4672AA5E4}"/>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1931440" y="944584"/>
                    <a:ext cx="2392960" cy="4364935"/>
                  </a:xfrm>
                  <a:prstGeom prst="rect">
                    <a:avLst/>
                  </a:prstGeom>
                </p:spPr>
              </p:pic>
            </p:grpSp>
            <p:grpSp>
              <p:nvGrpSpPr>
                <p:cNvPr id="44" name="グループ化 43">
                  <a:extLst>
                    <a:ext uri="{FF2B5EF4-FFF2-40B4-BE49-F238E27FC236}">
                      <a16:creationId xmlns:a16="http://schemas.microsoft.com/office/drawing/2014/main" id="{733223D2-EE61-4874-AA4C-D312C522C895}"/>
                    </a:ext>
                  </a:extLst>
                </p:cNvPr>
                <p:cNvGrpSpPr/>
                <p:nvPr/>
              </p:nvGrpSpPr>
              <p:grpSpPr>
                <a:xfrm>
                  <a:off x="1111461" y="779834"/>
                  <a:ext cx="1447799" cy="2643344"/>
                  <a:chOff x="1111461" y="779834"/>
                  <a:chExt cx="2392960" cy="4368989"/>
                </a:xfrm>
              </p:grpSpPr>
              <p:grpSp>
                <p:nvGrpSpPr>
                  <p:cNvPr id="52" name="グループ化 51">
                    <a:extLst>
                      <a:ext uri="{FF2B5EF4-FFF2-40B4-BE49-F238E27FC236}">
                        <a16:creationId xmlns:a16="http://schemas.microsoft.com/office/drawing/2014/main" id="{63D48FE2-B094-41AD-A861-C86AAAA25CE4}"/>
                      </a:ext>
                    </a:extLst>
                  </p:cNvPr>
                  <p:cNvGrpSpPr/>
                  <p:nvPr/>
                </p:nvGrpSpPr>
                <p:grpSpPr>
                  <a:xfrm>
                    <a:off x="1223893" y="808812"/>
                    <a:ext cx="2120172" cy="4340011"/>
                    <a:chOff x="1223893" y="808812"/>
                    <a:chExt cx="2136032" cy="4372787"/>
                  </a:xfrm>
                  <a:solidFill>
                    <a:schemeClr val="bg1"/>
                  </a:solidFill>
                </p:grpSpPr>
                <p:sp>
                  <p:nvSpPr>
                    <p:cNvPr id="56" name="フリーフォーム: 図形 55">
                      <a:extLst>
                        <a:ext uri="{FF2B5EF4-FFF2-40B4-BE49-F238E27FC236}">
                          <a16:creationId xmlns:a16="http://schemas.microsoft.com/office/drawing/2014/main" id="{410C6211-F3B8-4F8B-B8FF-CEF8ACC12461}"/>
                        </a:ext>
                      </a:extLst>
                    </p:cNvPr>
                    <p:cNvSpPr/>
                    <p:nvPr/>
                  </p:nvSpPr>
                  <p:spPr>
                    <a:xfrm>
                      <a:off x="1566151" y="80881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7" name="フリーフォーム: 図形 56">
                      <a:extLst>
                        <a:ext uri="{FF2B5EF4-FFF2-40B4-BE49-F238E27FC236}">
                          <a16:creationId xmlns:a16="http://schemas.microsoft.com/office/drawing/2014/main" id="{DD85B822-F99C-4668-BCE2-C156B61972E0}"/>
                        </a:ext>
                      </a:extLst>
                    </p:cNvPr>
                    <p:cNvSpPr/>
                    <p:nvPr/>
                  </p:nvSpPr>
                  <p:spPr>
                    <a:xfrm>
                      <a:off x="1223893" y="206469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8" name="フリーフォーム: 図形 57">
                      <a:extLst>
                        <a:ext uri="{FF2B5EF4-FFF2-40B4-BE49-F238E27FC236}">
                          <a16:creationId xmlns:a16="http://schemas.microsoft.com/office/drawing/2014/main" id="{D6DA5B27-40F3-419F-A6EE-004D338242BA}"/>
                        </a:ext>
                      </a:extLst>
                    </p:cNvPr>
                    <p:cNvSpPr/>
                    <p:nvPr/>
                  </p:nvSpPr>
                  <p:spPr>
                    <a:xfrm>
                      <a:off x="1276584" y="321174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53" name="図 52">
                    <a:extLst>
                      <a:ext uri="{FF2B5EF4-FFF2-40B4-BE49-F238E27FC236}">
                        <a16:creationId xmlns:a16="http://schemas.microsoft.com/office/drawing/2014/main" id="{959826CE-9A28-46FB-B9D7-6AC8BCDBA921}"/>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1111461" y="779834"/>
                    <a:ext cx="2392960" cy="4364935"/>
                  </a:xfrm>
                  <a:prstGeom prst="rect">
                    <a:avLst/>
                  </a:prstGeom>
                </p:spPr>
              </p:pic>
            </p:grpSp>
            <p:grpSp>
              <p:nvGrpSpPr>
                <p:cNvPr id="45" name="グループ化 44">
                  <a:extLst>
                    <a:ext uri="{FF2B5EF4-FFF2-40B4-BE49-F238E27FC236}">
                      <a16:creationId xmlns:a16="http://schemas.microsoft.com/office/drawing/2014/main" id="{9EB2AD44-00B7-4C49-A2EC-0920CEE2FCFD}"/>
                    </a:ext>
                  </a:extLst>
                </p:cNvPr>
                <p:cNvGrpSpPr/>
                <p:nvPr/>
              </p:nvGrpSpPr>
              <p:grpSpPr>
                <a:xfrm>
                  <a:off x="84419" y="422452"/>
                  <a:ext cx="1649894" cy="3012322"/>
                  <a:chOff x="84419" y="422452"/>
                  <a:chExt cx="2392960" cy="4368989"/>
                </a:xfrm>
              </p:grpSpPr>
              <p:grpSp>
                <p:nvGrpSpPr>
                  <p:cNvPr id="46" name="グループ化 45">
                    <a:extLst>
                      <a:ext uri="{FF2B5EF4-FFF2-40B4-BE49-F238E27FC236}">
                        <a16:creationId xmlns:a16="http://schemas.microsoft.com/office/drawing/2014/main" id="{DFA6187F-A7ED-47E9-A055-A18E2BF3560B}"/>
                      </a:ext>
                    </a:extLst>
                  </p:cNvPr>
                  <p:cNvGrpSpPr/>
                  <p:nvPr/>
                </p:nvGrpSpPr>
                <p:grpSpPr>
                  <a:xfrm>
                    <a:off x="196851" y="451430"/>
                    <a:ext cx="2120172" cy="4340011"/>
                    <a:chOff x="196851" y="451430"/>
                    <a:chExt cx="2136032" cy="4372787"/>
                  </a:xfrm>
                  <a:solidFill>
                    <a:schemeClr val="bg1"/>
                  </a:solidFill>
                </p:grpSpPr>
                <p:sp>
                  <p:nvSpPr>
                    <p:cNvPr id="48" name="フリーフォーム: 図形 47">
                      <a:extLst>
                        <a:ext uri="{FF2B5EF4-FFF2-40B4-BE49-F238E27FC236}">
                          <a16:creationId xmlns:a16="http://schemas.microsoft.com/office/drawing/2014/main" id="{1CAEB363-7398-4915-86F1-8F9B0B7AC391}"/>
                        </a:ext>
                      </a:extLst>
                    </p:cNvPr>
                    <p:cNvSpPr/>
                    <p:nvPr/>
                  </p:nvSpPr>
                  <p:spPr>
                    <a:xfrm>
                      <a:off x="539109" y="451430"/>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49" name="フリーフォーム: 図形 48">
                      <a:extLst>
                        <a:ext uri="{FF2B5EF4-FFF2-40B4-BE49-F238E27FC236}">
                          <a16:creationId xmlns:a16="http://schemas.microsoft.com/office/drawing/2014/main" id="{35919E2B-DBFD-494C-90D2-6013A17A1EB4}"/>
                        </a:ext>
                      </a:extLst>
                    </p:cNvPr>
                    <p:cNvSpPr/>
                    <p:nvPr/>
                  </p:nvSpPr>
                  <p:spPr>
                    <a:xfrm>
                      <a:off x="196851" y="1707313"/>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0" name="フリーフォーム: 図形 49">
                      <a:extLst>
                        <a:ext uri="{FF2B5EF4-FFF2-40B4-BE49-F238E27FC236}">
                          <a16:creationId xmlns:a16="http://schemas.microsoft.com/office/drawing/2014/main" id="{420EF7FD-7E1E-4018-BBE5-7C839500FF62}"/>
                        </a:ext>
                      </a:extLst>
                    </p:cNvPr>
                    <p:cNvSpPr/>
                    <p:nvPr/>
                  </p:nvSpPr>
                  <p:spPr>
                    <a:xfrm>
                      <a:off x="249542" y="2854366"/>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47" name="図 46">
                    <a:extLst>
                      <a:ext uri="{FF2B5EF4-FFF2-40B4-BE49-F238E27FC236}">
                        <a16:creationId xmlns:a16="http://schemas.microsoft.com/office/drawing/2014/main" id="{4936714C-259D-43FB-A46F-93F47C96EFDE}"/>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84419" y="422452"/>
                    <a:ext cx="2392960" cy="4364935"/>
                  </a:xfrm>
                  <a:prstGeom prst="rect">
                    <a:avLst/>
                  </a:prstGeom>
                </p:spPr>
              </p:pic>
            </p:grpSp>
          </p:grpSp>
          <p:sp>
            <p:nvSpPr>
              <p:cNvPr id="41" name="矢印: 右 40">
                <a:extLst>
                  <a:ext uri="{FF2B5EF4-FFF2-40B4-BE49-F238E27FC236}">
                    <a16:creationId xmlns:a16="http://schemas.microsoft.com/office/drawing/2014/main" id="{3750B998-E09D-4EF5-8768-61F823214ACA}"/>
                  </a:ext>
                </a:extLst>
              </p:cNvPr>
              <p:cNvSpPr/>
              <p:nvPr/>
            </p:nvSpPr>
            <p:spPr>
              <a:xfrm rot="259816">
                <a:off x="92699" y="2352675"/>
                <a:ext cx="2965174" cy="778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sp>
          <p:nvSpPr>
            <p:cNvPr id="71" name="テキスト ボックス 70">
              <a:extLst>
                <a:ext uri="{FF2B5EF4-FFF2-40B4-BE49-F238E27FC236}">
                  <a16:creationId xmlns:a16="http://schemas.microsoft.com/office/drawing/2014/main" id="{468CC116-C575-4711-B8DB-350496029C9D}"/>
                </a:ext>
              </a:extLst>
            </p:cNvPr>
            <p:cNvSpPr txBox="1"/>
            <p:nvPr/>
          </p:nvSpPr>
          <p:spPr>
            <a:xfrm>
              <a:off x="581499" y="3972960"/>
              <a:ext cx="1210588" cy="215444"/>
            </a:xfrm>
            <a:prstGeom prst="rect">
              <a:avLst/>
            </a:prstGeom>
            <a:noFill/>
          </p:spPr>
          <p:txBody>
            <a:bodyPr wrap="none" rtlCol="0">
              <a:spAutoFit/>
            </a:bodyPr>
            <a:lstStyle/>
            <a:p>
              <a:pPr algn="ctr"/>
              <a:r>
                <a:rPr kumimoji="1" lang="ja-JP" altLang="en-US" sz="800"/>
                <a:t>４人をカメラがなめる</a:t>
              </a:r>
              <a:endParaRPr kumimoji="1" lang="en-US" altLang="ja-JP" sz="800"/>
            </a:p>
          </p:txBody>
        </p:sp>
        <p:sp>
          <p:nvSpPr>
            <p:cNvPr id="72" name="二等辺三角形 71">
              <a:extLst>
                <a:ext uri="{FF2B5EF4-FFF2-40B4-BE49-F238E27FC236}">
                  <a16:creationId xmlns:a16="http://schemas.microsoft.com/office/drawing/2014/main" id="{C4D1DB1D-C7F5-4E5A-94EF-84CC21CAADDB}"/>
                </a:ext>
              </a:extLst>
            </p:cNvPr>
            <p:cNvSpPr/>
            <p:nvPr/>
          </p:nvSpPr>
          <p:spPr>
            <a:xfrm rot="5400000">
              <a:off x="2222645" y="2977425"/>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二等辺三角形 72">
            <a:extLst>
              <a:ext uri="{FF2B5EF4-FFF2-40B4-BE49-F238E27FC236}">
                <a16:creationId xmlns:a16="http://schemas.microsoft.com/office/drawing/2014/main" id="{325A1989-CD14-4AA2-AB08-EF5A62140B03}"/>
              </a:ext>
            </a:extLst>
          </p:cNvPr>
          <p:cNvSpPr/>
          <p:nvPr/>
        </p:nvSpPr>
        <p:spPr>
          <a:xfrm rot="5400000">
            <a:off x="7509719" y="3046931"/>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546FD3AB-E2B1-4196-8DFC-6557A3977034}"/>
              </a:ext>
            </a:extLst>
          </p:cNvPr>
          <p:cNvSpPr txBox="1"/>
          <p:nvPr/>
        </p:nvSpPr>
        <p:spPr>
          <a:xfrm>
            <a:off x="7830508" y="2990051"/>
            <a:ext cx="800219" cy="461665"/>
          </a:xfrm>
          <a:prstGeom prst="rect">
            <a:avLst/>
          </a:prstGeom>
          <a:noFill/>
        </p:spPr>
        <p:txBody>
          <a:bodyPr wrap="none" rtlCol="0">
            <a:spAutoFit/>
          </a:bodyPr>
          <a:lstStyle/>
          <a:p>
            <a:pPr algn="ctr"/>
            <a:r>
              <a:rPr kumimoji="1" lang="en-US" altLang="ja-JP" sz="800"/>
              <a:t>MVP</a:t>
            </a:r>
            <a:r>
              <a:rPr kumimoji="1" lang="ja-JP" altLang="en-US" sz="800"/>
              <a:t>が</a:t>
            </a:r>
            <a:endParaRPr kumimoji="1" lang="en-US" altLang="ja-JP" sz="800"/>
          </a:p>
          <a:p>
            <a:pPr algn="ctr"/>
            <a:r>
              <a:rPr kumimoji="1" lang="ja-JP" altLang="en-US" sz="800"/>
              <a:t>いれば</a:t>
            </a:r>
            <a:endParaRPr kumimoji="1" lang="en-US" altLang="ja-JP" sz="800"/>
          </a:p>
          <a:p>
            <a:pPr algn="ctr"/>
            <a:r>
              <a:rPr kumimoji="1" lang="ja-JP" altLang="en-US" sz="800"/>
              <a:t>次のページへ</a:t>
            </a:r>
            <a:endParaRPr kumimoji="1" lang="en-US" altLang="ja-JP" sz="800" dirty="0"/>
          </a:p>
        </p:txBody>
      </p:sp>
      <p:sp>
        <p:nvSpPr>
          <p:cNvPr id="75" name="テキスト ボックス 74">
            <a:extLst>
              <a:ext uri="{FF2B5EF4-FFF2-40B4-BE49-F238E27FC236}">
                <a16:creationId xmlns:a16="http://schemas.microsoft.com/office/drawing/2014/main" id="{189A5FBB-5FD7-4973-9CB8-A7AD18721782}"/>
              </a:ext>
            </a:extLst>
          </p:cNvPr>
          <p:cNvSpPr txBox="1"/>
          <p:nvPr/>
        </p:nvSpPr>
        <p:spPr>
          <a:xfrm>
            <a:off x="6440484" y="4106928"/>
            <a:ext cx="1210589" cy="338554"/>
          </a:xfrm>
          <a:prstGeom prst="rect">
            <a:avLst/>
          </a:prstGeom>
          <a:noFill/>
        </p:spPr>
        <p:txBody>
          <a:bodyPr wrap="none" rtlCol="0">
            <a:spAutoFit/>
          </a:bodyPr>
          <a:lstStyle/>
          <a:p>
            <a:pPr algn="ctr"/>
            <a:r>
              <a:rPr kumimoji="1" lang="ja-JP" altLang="en-US" sz="800" dirty="0"/>
              <a:t>「勝利」を消しつつ</a:t>
            </a:r>
            <a:endParaRPr kumimoji="1" lang="en-US" altLang="ja-JP" sz="800" dirty="0"/>
          </a:p>
          <a:p>
            <a:pPr algn="ctr"/>
            <a:r>
              <a:rPr kumimoji="1" lang="ja-JP" altLang="en-US" sz="800" dirty="0"/>
              <a:t>キャラに寄りセリフ。</a:t>
            </a:r>
            <a:endParaRPr kumimoji="1" lang="en-US" altLang="ja-JP" sz="800" dirty="0"/>
          </a:p>
        </p:txBody>
      </p:sp>
    </p:spTree>
    <p:extLst>
      <p:ext uri="{BB962C8B-B14F-4D97-AF65-F5344CB8AC3E}">
        <p14:creationId xmlns:p14="http://schemas.microsoft.com/office/powerpoint/2010/main" val="2350638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抽象 が含まれている画像&#10;&#10;自動的に生成された説明">
            <a:extLst>
              <a:ext uri="{FF2B5EF4-FFF2-40B4-BE49-F238E27FC236}">
                <a16:creationId xmlns:a16="http://schemas.microsoft.com/office/drawing/2014/main" id="{A853C1E7-F9C7-486A-BB3D-881BF99C7DBB}"/>
              </a:ext>
            </a:extLst>
          </p:cNvPr>
          <p:cNvPicPr>
            <a:picLocks noChangeAspect="1"/>
          </p:cNvPicPr>
          <p:nvPr/>
        </p:nvPicPr>
        <p:blipFill rotWithShape="1">
          <a:blip r:embed="rId2">
            <a:extLst>
              <a:ext uri="{28A0092B-C50C-407E-A947-70E740481C1C}">
                <a14:useLocalDpi xmlns:a14="http://schemas.microsoft.com/office/drawing/2010/main" val="0"/>
              </a:ext>
            </a:extLst>
          </a:blip>
          <a:srcRect r="7790" b="6654"/>
          <a:stretch/>
        </p:blipFill>
        <p:spPr>
          <a:xfrm>
            <a:off x="2863021" y="1474163"/>
            <a:ext cx="1580079" cy="2630547"/>
          </a:xfrm>
          <a:prstGeom prst="rect">
            <a:avLst/>
          </a:prstGeom>
        </p:spPr>
      </p:pic>
      <p:pic>
        <p:nvPicPr>
          <p:cNvPr id="11" name="図 10" descr="抽象 が含まれている画像&#10;&#10;自動的に生成された説明">
            <a:extLst>
              <a:ext uri="{FF2B5EF4-FFF2-40B4-BE49-F238E27FC236}">
                <a16:creationId xmlns:a16="http://schemas.microsoft.com/office/drawing/2014/main" id="{7D728E73-0653-43AE-94ED-2DA18A68BA46}"/>
              </a:ext>
            </a:extLst>
          </p:cNvPr>
          <p:cNvPicPr>
            <a:picLocks noChangeAspect="1"/>
          </p:cNvPicPr>
          <p:nvPr/>
        </p:nvPicPr>
        <p:blipFill rotWithShape="1">
          <a:blip r:embed="rId2">
            <a:extLst>
              <a:ext uri="{28A0092B-C50C-407E-A947-70E740481C1C}">
                <a14:useLocalDpi xmlns:a14="http://schemas.microsoft.com/office/drawing/2010/main" val="0"/>
              </a:ext>
            </a:extLst>
          </a:blip>
          <a:srcRect r="7790" b="6654"/>
          <a:stretch/>
        </p:blipFill>
        <p:spPr>
          <a:xfrm>
            <a:off x="839876" y="1474163"/>
            <a:ext cx="1580079" cy="2630547"/>
          </a:xfrm>
          <a:prstGeom prst="rect">
            <a:avLst/>
          </a:prstGeom>
        </p:spPr>
      </p:pic>
      <p:sp>
        <p:nvSpPr>
          <p:cNvPr id="4" name="フッター プレースホルダー 3">
            <a:extLst>
              <a:ext uri="{FF2B5EF4-FFF2-40B4-BE49-F238E27FC236}">
                <a16:creationId xmlns:a16="http://schemas.microsoft.com/office/drawing/2014/main" id="{72DC8731-446C-4BF6-A232-78A01BB8BA9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FD71E15-C33F-4C51-B28A-05A0C103085B}"/>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6" name="テキスト ボックス 5">
            <a:extLst>
              <a:ext uri="{FF2B5EF4-FFF2-40B4-BE49-F238E27FC236}">
                <a16:creationId xmlns:a16="http://schemas.microsoft.com/office/drawing/2014/main" id="{E9ECDDD7-883A-4CB0-9E93-0E15FDE0E82D}"/>
              </a:ext>
            </a:extLst>
          </p:cNvPr>
          <p:cNvSpPr txBox="1"/>
          <p:nvPr/>
        </p:nvSpPr>
        <p:spPr>
          <a:xfrm>
            <a:off x="654969" y="606725"/>
            <a:ext cx="974947" cy="246221"/>
          </a:xfrm>
          <a:prstGeom prst="rect">
            <a:avLst/>
          </a:prstGeom>
          <a:noFill/>
        </p:spPr>
        <p:txBody>
          <a:bodyPr wrap="none" rtlCol="0">
            <a:spAutoFit/>
          </a:bodyPr>
          <a:lstStyle/>
          <a:p>
            <a:r>
              <a:rPr kumimoji="1" lang="ja-JP" altLang="en-US" sz="1000" b="1"/>
              <a:t>○</a:t>
            </a:r>
            <a:r>
              <a:rPr kumimoji="1" lang="en-US" altLang="ja-JP" sz="1000" b="1"/>
              <a:t>MVP</a:t>
            </a:r>
            <a:r>
              <a:rPr kumimoji="1" lang="ja-JP" altLang="en-US" sz="1000" b="1"/>
              <a:t>獲得時</a:t>
            </a:r>
            <a:endParaRPr kumimoji="1" lang="ja-JP" altLang="en-US" sz="1000" b="1" dirty="0"/>
          </a:p>
        </p:txBody>
      </p:sp>
      <p:sp>
        <p:nvSpPr>
          <p:cNvPr id="7" name="テキスト ボックス 6">
            <a:extLst>
              <a:ext uri="{FF2B5EF4-FFF2-40B4-BE49-F238E27FC236}">
                <a16:creationId xmlns:a16="http://schemas.microsoft.com/office/drawing/2014/main" id="{97445552-2D07-4683-A7D8-06AF87F3C0A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8" name="テキスト ボックス 7">
            <a:extLst>
              <a:ext uri="{FF2B5EF4-FFF2-40B4-BE49-F238E27FC236}">
                <a16:creationId xmlns:a16="http://schemas.microsoft.com/office/drawing/2014/main" id="{B10CF9A9-CD15-4A0D-9B61-3A16ACA8DE35}"/>
              </a:ext>
            </a:extLst>
          </p:cNvPr>
          <p:cNvSpPr txBox="1"/>
          <p:nvPr/>
        </p:nvSpPr>
        <p:spPr>
          <a:xfrm>
            <a:off x="739003" y="852946"/>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を獲得した際は、前ページの演出に加え、下記のカットを追加で再生する。</a:t>
            </a:r>
            <a:endParaRPr lang="en-US" altLang="ja-JP" dirty="0"/>
          </a:p>
        </p:txBody>
      </p:sp>
      <p:sp>
        <p:nvSpPr>
          <p:cNvPr id="9" name="正方形/長方形 8">
            <a:extLst>
              <a:ext uri="{FF2B5EF4-FFF2-40B4-BE49-F238E27FC236}">
                <a16:creationId xmlns:a16="http://schemas.microsoft.com/office/drawing/2014/main" id="{80EBC664-76E4-4DBF-86E7-1253AC4E2053}"/>
              </a:ext>
            </a:extLst>
          </p:cNvPr>
          <p:cNvSpPr/>
          <p:nvPr/>
        </p:nvSpPr>
        <p:spPr>
          <a:xfrm>
            <a:off x="839876" y="1286665"/>
            <a:ext cx="1580079" cy="28180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4C8B25E3-1BEC-4322-B34E-7FA2163791AA}"/>
              </a:ext>
            </a:extLst>
          </p:cNvPr>
          <p:cNvSpPr/>
          <p:nvPr/>
        </p:nvSpPr>
        <p:spPr>
          <a:xfrm>
            <a:off x="2863021" y="1286665"/>
            <a:ext cx="1580079" cy="28180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a:extLst>
              <a:ext uri="{FF2B5EF4-FFF2-40B4-BE49-F238E27FC236}">
                <a16:creationId xmlns:a16="http://schemas.microsoft.com/office/drawing/2014/main" id="{9A2312FD-B8C1-40B1-921F-081758FCB157}"/>
              </a:ext>
            </a:extLst>
          </p:cNvPr>
          <p:cNvSpPr/>
          <p:nvPr/>
        </p:nvSpPr>
        <p:spPr>
          <a:xfrm rot="5400000">
            <a:off x="2525057" y="2611929"/>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DE91FE9A-990C-4991-A00A-942A11C0B380}"/>
              </a:ext>
            </a:extLst>
          </p:cNvPr>
          <p:cNvSpPr txBox="1"/>
          <p:nvPr/>
        </p:nvSpPr>
        <p:spPr>
          <a:xfrm>
            <a:off x="768143" y="4184486"/>
            <a:ext cx="1723550" cy="338554"/>
          </a:xfrm>
          <a:prstGeom prst="rect">
            <a:avLst/>
          </a:prstGeom>
          <a:noFill/>
        </p:spPr>
        <p:txBody>
          <a:bodyPr wrap="none" rtlCol="0">
            <a:spAutoFit/>
          </a:bodyPr>
          <a:lstStyle/>
          <a:p>
            <a:pPr algn="ctr"/>
            <a:r>
              <a:rPr kumimoji="1" lang="ja-JP" altLang="en-US" sz="800"/>
              <a:t>どや顔の</a:t>
            </a:r>
            <a:r>
              <a:rPr kumimoji="1" lang="en-US" altLang="ja-JP" sz="800"/>
              <a:t>MVP</a:t>
            </a:r>
            <a:r>
              <a:rPr kumimoji="1" lang="ja-JP" altLang="en-US" sz="800"/>
              <a:t>が</a:t>
            </a:r>
            <a:endParaRPr kumimoji="1" lang="en-US" altLang="ja-JP" sz="800"/>
          </a:p>
          <a:p>
            <a:pPr algn="ctr"/>
            <a:r>
              <a:rPr kumimoji="1" lang="ja-JP" altLang="en-US" sz="800"/>
              <a:t>親指立てているカットに変わる。</a:t>
            </a:r>
            <a:endParaRPr kumimoji="1" lang="en-US" altLang="ja-JP" sz="800"/>
          </a:p>
        </p:txBody>
      </p:sp>
      <p:sp>
        <p:nvSpPr>
          <p:cNvPr id="17" name="テキスト ボックス 16">
            <a:extLst>
              <a:ext uri="{FF2B5EF4-FFF2-40B4-BE49-F238E27FC236}">
                <a16:creationId xmlns:a16="http://schemas.microsoft.com/office/drawing/2014/main" id="{D0C01EB2-3FFC-460E-9A90-FAF0403A99B5}"/>
              </a:ext>
            </a:extLst>
          </p:cNvPr>
          <p:cNvSpPr txBox="1"/>
          <p:nvPr/>
        </p:nvSpPr>
        <p:spPr>
          <a:xfrm>
            <a:off x="3244135" y="4184486"/>
            <a:ext cx="817853" cy="338554"/>
          </a:xfrm>
          <a:prstGeom prst="rect">
            <a:avLst/>
          </a:prstGeom>
          <a:noFill/>
        </p:spPr>
        <p:txBody>
          <a:bodyPr wrap="none" rtlCol="0">
            <a:spAutoFit/>
          </a:bodyPr>
          <a:lstStyle/>
          <a:p>
            <a:pPr algn="ctr"/>
            <a:r>
              <a:rPr kumimoji="1" lang="en-US" altLang="ja-JP" sz="800"/>
              <a:t>MVP</a:t>
            </a:r>
            <a:r>
              <a:rPr kumimoji="1" lang="ja-JP" altLang="en-US" sz="800"/>
              <a:t>演出</a:t>
            </a:r>
            <a:endParaRPr kumimoji="1" lang="en-US" altLang="ja-JP" sz="800"/>
          </a:p>
          <a:p>
            <a:pPr algn="ctr"/>
            <a:r>
              <a:rPr kumimoji="1" lang="en-US" altLang="ja-JP" sz="800"/>
              <a:t>MVP</a:t>
            </a:r>
            <a:r>
              <a:rPr kumimoji="1" lang="ja-JP" altLang="en-US" sz="800"/>
              <a:t>と名前</a:t>
            </a:r>
            <a:r>
              <a:rPr kumimoji="1" lang="en-US" altLang="ja-JP" sz="800"/>
              <a:t>IN</a:t>
            </a:r>
          </a:p>
        </p:txBody>
      </p:sp>
      <p:sp>
        <p:nvSpPr>
          <p:cNvPr id="18" name="テキスト ボックス 17">
            <a:extLst>
              <a:ext uri="{FF2B5EF4-FFF2-40B4-BE49-F238E27FC236}">
                <a16:creationId xmlns:a16="http://schemas.microsoft.com/office/drawing/2014/main" id="{A678131D-D100-43CA-A89A-8F416A94CE0D}"/>
              </a:ext>
            </a:extLst>
          </p:cNvPr>
          <p:cNvSpPr txBox="1"/>
          <p:nvPr/>
        </p:nvSpPr>
        <p:spPr>
          <a:xfrm rot="20573203">
            <a:off x="2813568" y="1323542"/>
            <a:ext cx="1061509" cy="523220"/>
          </a:xfrm>
          <a:prstGeom prst="rect">
            <a:avLst/>
          </a:prstGeom>
          <a:noFill/>
        </p:spPr>
        <p:txBody>
          <a:bodyPr wrap="none" rtlCol="0">
            <a:spAutoFit/>
          </a:bodyPr>
          <a:lstStyle/>
          <a:p>
            <a:pPr algn="ctr"/>
            <a:r>
              <a:rPr kumimoji="1" lang="en-US" altLang="ja-JP" sz="2800">
                <a:solidFill>
                  <a:schemeClr val="accent4">
                    <a:lumMod val="60000"/>
                    <a:lumOff val="40000"/>
                  </a:schemeClr>
                </a:solidFill>
                <a:latin typeface="Arial Black" panose="020B0A04020102020204" pitchFamily="34" charset="0"/>
              </a:rPr>
              <a:t>MVP</a:t>
            </a:r>
            <a:endParaRPr kumimoji="1" lang="ja-JP" altLang="en-US" sz="2800">
              <a:solidFill>
                <a:schemeClr val="accent4">
                  <a:lumMod val="60000"/>
                  <a:lumOff val="40000"/>
                </a:schemeClr>
              </a:solidFill>
              <a:latin typeface="Arial Black" panose="020B0A04020102020204" pitchFamily="34" charset="0"/>
            </a:endParaRPr>
          </a:p>
        </p:txBody>
      </p:sp>
      <p:sp>
        <p:nvSpPr>
          <p:cNvPr id="19" name="テキスト ボックス 18">
            <a:extLst>
              <a:ext uri="{FF2B5EF4-FFF2-40B4-BE49-F238E27FC236}">
                <a16:creationId xmlns:a16="http://schemas.microsoft.com/office/drawing/2014/main" id="{2C66DFC5-6909-49A3-A458-EB0FFCE402A3}"/>
              </a:ext>
            </a:extLst>
          </p:cNvPr>
          <p:cNvSpPr txBox="1"/>
          <p:nvPr/>
        </p:nvSpPr>
        <p:spPr>
          <a:xfrm rot="20573203">
            <a:off x="2589076" y="3451695"/>
            <a:ext cx="1826142" cy="584775"/>
          </a:xfrm>
          <a:prstGeom prst="rect">
            <a:avLst/>
          </a:prstGeom>
          <a:noFill/>
        </p:spPr>
        <p:txBody>
          <a:bodyPr wrap="none" rtlCol="0">
            <a:spAutoFit/>
          </a:bodyPr>
          <a:lstStyle/>
          <a:p>
            <a:pPr algn="ctr"/>
            <a:r>
              <a:rPr kumimoji="1" lang="ja-JP" altLang="en-US" sz="1600" b="1">
                <a:solidFill>
                  <a:schemeClr val="accent4">
                    <a:lumMod val="60000"/>
                    <a:lumOff val="40000"/>
                  </a:schemeClr>
                </a:solidFill>
                <a:latin typeface="Arial Black" panose="020B0A04020102020204" pitchFamily="34" charset="0"/>
              </a:rPr>
              <a:t>リリアン・</a:t>
            </a:r>
            <a:endParaRPr kumimoji="1" lang="en-US" altLang="ja-JP" sz="1600" b="1">
              <a:solidFill>
                <a:schemeClr val="accent4">
                  <a:lumMod val="60000"/>
                  <a:lumOff val="40000"/>
                </a:schemeClr>
              </a:solidFill>
              <a:latin typeface="Arial Black" panose="020B0A04020102020204" pitchFamily="34" charset="0"/>
            </a:endParaRPr>
          </a:p>
          <a:p>
            <a:pPr algn="ctr"/>
            <a:r>
              <a:rPr kumimoji="1" lang="ja-JP" altLang="en-US" sz="1600" b="1">
                <a:solidFill>
                  <a:schemeClr val="accent4">
                    <a:lumMod val="60000"/>
                    <a:lumOff val="40000"/>
                  </a:schemeClr>
                </a:solidFill>
                <a:latin typeface="Arial Black" panose="020B0A04020102020204" pitchFamily="34" charset="0"/>
              </a:rPr>
              <a:t>　　　　バスキア</a:t>
            </a:r>
          </a:p>
        </p:txBody>
      </p:sp>
      <p:sp>
        <p:nvSpPr>
          <p:cNvPr id="20" name="矢印: 右 19">
            <a:extLst>
              <a:ext uri="{FF2B5EF4-FFF2-40B4-BE49-F238E27FC236}">
                <a16:creationId xmlns:a16="http://schemas.microsoft.com/office/drawing/2014/main" id="{57FF5019-F248-44B0-A27A-8214A8C44774}"/>
              </a:ext>
            </a:extLst>
          </p:cNvPr>
          <p:cNvSpPr/>
          <p:nvPr/>
        </p:nvSpPr>
        <p:spPr>
          <a:xfrm rot="20236202">
            <a:off x="2699767" y="1853847"/>
            <a:ext cx="1006679"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5F29A881-98A7-4798-B965-B2273C0DD1E2}"/>
              </a:ext>
            </a:extLst>
          </p:cNvPr>
          <p:cNvSpPr/>
          <p:nvPr/>
        </p:nvSpPr>
        <p:spPr>
          <a:xfrm rot="9438992">
            <a:off x="3373581" y="3057519"/>
            <a:ext cx="1006679"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184279BC-B8EF-4F55-AE03-E16E54A11A41}"/>
              </a:ext>
            </a:extLst>
          </p:cNvPr>
          <p:cNvSpPr txBox="1"/>
          <p:nvPr/>
        </p:nvSpPr>
        <p:spPr>
          <a:xfrm>
            <a:off x="645698" y="4781952"/>
            <a:ext cx="6138452" cy="400110"/>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の判定については</a:t>
            </a:r>
            <a:endParaRPr lang="en-US" altLang="ja-JP"/>
          </a:p>
          <a:p>
            <a:r>
              <a:rPr lang="en-US" altLang="ja-JP" b="1">
                <a:solidFill>
                  <a:srgbClr val="00B050"/>
                </a:solidFill>
              </a:rPr>
              <a:t>【GP01】</a:t>
            </a:r>
            <a:r>
              <a:rPr lang="ja-JP" altLang="en-US" b="1">
                <a:solidFill>
                  <a:srgbClr val="00B050"/>
                </a:solidFill>
              </a:rPr>
              <a:t>一番風呂仕様</a:t>
            </a:r>
            <a:r>
              <a:rPr lang="en-US" altLang="ja-JP" b="1">
                <a:solidFill>
                  <a:srgbClr val="00B050"/>
                </a:solidFill>
              </a:rPr>
              <a:t>_[</a:t>
            </a:r>
            <a:r>
              <a:rPr lang="ja-JP" altLang="en-US" b="1">
                <a:solidFill>
                  <a:srgbClr val="00B050"/>
                </a:solidFill>
              </a:rPr>
              <a:t>日付</a:t>
            </a:r>
            <a:r>
              <a:rPr lang="en-US" altLang="ja-JP" b="1">
                <a:solidFill>
                  <a:srgbClr val="00B050"/>
                </a:solidFill>
              </a:rPr>
              <a:t>].pptx</a:t>
            </a:r>
            <a:r>
              <a:rPr lang="ja-JP" altLang="en-US"/>
              <a:t>を参照。</a:t>
            </a:r>
            <a:endParaRPr lang="en-US" altLang="ja-JP" dirty="0"/>
          </a:p>
        </p:txBody>
      </p:sp>
    </p:spTree>
    <p:extLst>
      <p:ext uri="{BB962C8B-B14F-4D97-AF65-F5344CB8AC3E}">
        <p14:creationId xmlns:p14="http://schemas.microsoft.com/office/powerpoint/2010/main" val="910503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テキスト ボックス 50">
            <a:extLst>
              <a:ext uri="{FF2B5EF4-FFF2-40B4-BE49-F238E27FC236}">
                <a16:creationId xmlns:a16="http://schemas.microsoft.com/office/drawing/2014/main" id="{C0BD3280-273D-487E-9109-AE27896D65E4}"/>
              </a:ext>
            </a:extLst>
          </p:cNvPr>
          <p:cNvSpPr txBox="1"/>
          <p:nvPr/>
        </p:nvSpPr>
        <p:spPr>
          <a:xfrm>
            <a:off x="415419" y="511465"/>
            <a:ext cx="2683748" cy="307777"/>
          </a:xfrm>
          <a:prstGeom prst="rect">
            <a:avLst/>
          </a:prstGeom>
          <a:noFill/>
        </p:spPr>
        <p:txBody>
          <a:bodyPr wrap="none" rtlCol="0">
            <a:spAutoFit/>
          </a:bodyPr>
          <a:lstStyle/>
          <a:p>
            <a:r>
              <a:rPr kumimoji="1" lang="en-US" altLang="ja-JP" sz="1400" b="1" dirty="0"/>
              <a:t>006a</a:t>
            </a:r>
            <a:r>
              <a:rPr kumimoji="1" lang="ja-JP" altLang="en-US" sz="1400" b="1" dirty="0"/>
              <a:t>．勝利・敗北演出</a:t>
            </a:r>
            <a:r>
              <a:rPr kumimoji="1" lang="ja-JP" altLang="en-US" sz="1000" b="1" dirty="0"/>
              <a:t>（つづき）</a:t>
            </a:r>
            <a:endParaRPr kumimoji="1" lang="ja-JP" altLang="en-US" sz="1400" b="1" dirty="0"/>
          </a:p>
        </p:txBody>
      </p:sp>
      <p:sp>
        <p:nvSpPr>
          <p:cNvPr id="56" name="テキスト ボックス 55">
            <a:extLst>
              <a:ext uri="{FF2B5EF4-FFF2-40B4-BE49-F238E27FC236}">
                <a16:creationId xmlns:a16="http://schemas.microsoft.com/office/drawing/2014/main" id="{9BD3ED43-EFED-47C2-96CE-FD8F8DCFB228}"/>
              </a:ext>
            </a:extLst>
          </p:cNvPr>
          <p:cNvSpPr txBox="1"/>
          <p:nvPr/>
        </p:nvSpPr>
        <p:spPr>
          <a:xfrm>
            <a:off x="654969" y="1985976"/>
            <a:ext cx="697627" cy="246221"/>
          </a:xfrm>
          <a:prstGeom prst="rect">
            <a:avLst/>
          </a:prstGeom>
          <a:noFill/>
        </p:spPr>
        <p:txBody>
          <a:bodyPr wrap="none" rtlCol="0">
            <a:spAutoFit/>
          </a:bodyPr>
          <a:lstStyle/>
          <a:p>
            <a:r>
              <a:rPr kumimoji="1" lang="ja-JP" altLang="en-US" sz="1000" b="1" dirty="0"/>
              <a:t>●敗北時</a:t>
            </a:r>
          </a:p>
        </p:txBody>
      </p:sp>
      <p:sp>
        <p:nvSpPr>
          <p:cNvPr id="57" name="テキスト ボックス 56">
            <a:extLst>
              <a:ext uri="{FF2B5EF4-FFF2-40B4-BE49-F238E27FC236}">
                <a16:creationId xmlns:a16="http://schemas.microsoft.com/office/drawing/2014/main" id="{93606590-5312-466D-8652-1ED161F044BD}"/>
              </a:ext>
            </a:extLst>
          </p:cNvPr>
          <p:cNvSpPr txBox="1"/>
          <p:nvPr/>
        </p:nvSpPr>
        <p:spPr>
          <a:xfrm>
            <a:off x="739003" y="2259591"/>
            <a:ext cx="5456697"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dirty="0"/>
              <a:t>【</a:t>
            </a:r>
            <a:r>
              <a:rPr lang="ja-JP" altLang="en-US" dirty="0"/>
              <a:t>炎に包まれる街の中での怪獣の咆哮的なシーン</a:t>
            </a:r>
            <a:r>
              <a:rPr lang="en-US" altLang="ja-JP" dirty="0"/>
              <a:t>】</a:t>
            </a:r>
            <a:r>
              <a:rPr lang="ja-JP" altLang="en-US" dirty="0"/>
              <a:t>→</a:t>
            </a:r>
            <a:r>
              <a:rPr lang="en-US" altLang="ja-JP" dirty="0"/>
              <a:t>【</a:t>
            </a:r>
            <a:r>
              <a:rPr lang="ja-JP" altLang="en-US" dirty="0"/>
              <a:t>敗北表示</a:t>
            </a:r>
            <a:r>
              <a:rPr lang="en-US" altLang="ja-JP" dirty="0"/>
              <a:t>】</a:t>
            </a:r>
            <a:r>
              <a:rPr lang="ja-JP" altLang="en-US" dirty="0"/>
              <a:t>といった流れの演出。</a:t>
            </a:r>
            <a:endParaRPr lang="en-US" altLang="ja-JP"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595856" cy="307777"/>
          </a:xfrm>
          <a:prstGeom prst="rect">
            <a:avLst/>
          </a:prstGeom>
          <a:noFill/>
        </p:spPr>
        <p:txBody>
          <a:bodyPr wrap="none" rtlCol="0">
            <a:spAutoFit/>
          </a:bodyPr>
          <a:lstStyle/>
          <a:p>
            <a:r>
              <a:rPr kumimoji="1" lang="ja-JP" altLang="en-US" sz="1400" b="1" dirty="0">
                <a:latin typeface="+mn-ea"/>
              </a:rPr>
              <a:t>■１ｓｔプレイアブル仕様（バトル中心）</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grpSp>
        <p:nvGrpSpPr>
          <p:cNvPr id="7" name="グループ化 6">
            <a:extLst>
              <a:ext uri="{FF2B5EF4-FFF2-40B4-BE49-F238E27FC236}">
                <a16:creationId xmlns:a16="http://schemas.microsoft.com/office/drawing/2014/main" id="{79581D0E-B193-4DE4-9FE1-47ACD5669054}"/>
              </a:ext>
            </a:extLst>
          </p:cNvPr>
          <p:cNvGrpSpPr/>
          <p:nvPr/>
        </p:nvGrpSpPr>
        <p:grpSpPr>
          <a:xfrm>
            <a:off x="844862" y="2514369"/>
            <a:ext cx="2310448" cy="1833183"/>
            <a:chOff x="844862" y="4871655"/>
            <a:chExt cx="2310448" cy="1833183"/>
          </a:xfrm>
        </p:grpSpPr>
        <p:pic>
          <p:nvPicPr>
            <p:cNvPr id="9" name="図 8">
              <a:extLst>
                <a:ext uri="{FF2B5EF4-FFF2-40B4-BE49-F238E27FC236}">
                  <a16:creationId xmlns:a16="http://schemas.microsoft.com/office/drawing/2014/main" id="{48B28401-24CD-4F79-AD1E-7A4D3952CF4F}"/>
                </a:ext>
              </a:extLst>
            </p:cNvPr>
            <p:cNvPicPr>
              <a:picLocks noChangeAspect="1"/>
            </p:cNvPicPr>
            <p:nvPr/>
          </p:nvPicPr>
          <p:blipFill>
            <a:blip r:embed="rId2"/>
            <a:stretch>
              <a:fillRect/>
            </a:stretch>
          </p:blipFill>
          <p:spPr>
            <a:xfrm>
              <a:off x="844862" y="4871655"/>
              <a:ext cx="1016344" cy="1803781"/>
            </a:xfrm>
            <a:prstGeom prst="rect">
              <a:avLst/>
            </a:prstGeom>
          </p:spPr>
        </p:pic>
        <p:pic>
          <p:nvPicPr>
            <p:cNvPr id="27" name="図 26">
              <a:extLst>
                <a:ext uri="{FF2B5EF4-FFF2-40B4-BE49-F238E27FC236}">
                  <a16:creationId xmlns:a16="http://schemas.microsoft.com/office/drawing/2014/main" id="{9FA971EE-27B2-4B1B-A6ED-EE59DBBC3AD5}"/>
                </a:ext>
              </a:extLst>
            </p:cNvPr>
            <p:cNvPicPr>
              <a:picLocks noChangeAspect="1"/>
            </p:cNvPicPr>
            <p:nvPr/>
          </p:nvPicPr>
          <p:blipFill>
            <a:blip r:embed="rId2"/>
            <a:stretch>
              <a:fillRect/>
            </a:stretch>
          </p:blipFill>
          <p:spPr>
            <a:xfrm>
              <a:off x="2138966" y="4901057"/>
              <a:ext cx="1016344" cy="1803781"/>
            </a:xfrm>
            <a:prstGeom prst="rect">
              <a:avLst/>
            </a:prstGeom>
          </p:spPr>
        </p:pic>
        <p:sp>
          <p:nvSpPr>
            <p:cNvPr id="28" name="二等辺三角形 27">
              <a:extLst>
                <a:ext uri="{FF2B5EF4-FFF2-40B4-BE49-F238E27FC236}">
                  <a16:creationId xmlns:a16="http://schemas.microsoft.com/office/drawing/2014/main" id="{7AA61AD9-8B29-44AC-95D7-F47595BB88E7}"/>
                </a:ext>
              </a:extLst>
            </p:cNvPr>
            <p:cNvSpPr/>
            <p:nvPr/>
          </p:nvSpPr>
          <p:spPr>
            <a:xfrm rot="5400000">
              <a:off x="1883655" y="5722669"/>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DAA5FC48-917E-4C7A-981C-87A5FDC51F26}"/>
                </a:ext>
              </a:extLst>
            </p:cNvPr>
            <p:cNvSpPr txBox="1"/>
            <p:nvPr/>
          </p:nvSpPr>
          <p:spPr>
            <a:xfrm>
              <a:off x="2171700" y="5501809"/>
              <a:ext cx="914400" cy="461665"/>
            </a:xfrm>
            <a:prstGeom prst="rect">
              <a:avLst/>
            </a:prstGeom>
            <a:noFill/>
          </p:spPr>
          <p:txBody>
            <a:bodyPr wrap="square" rtlCol="0">
              <a:spAutoFit/>
            </a:bodyPr>
            <a:lstStyle/>
            <a:p>
              <a:pPr algn="ctr"/>
              <a:r>
                <a:rPr kumimoji="1" lang="ja-JP" altLang="en-US" sz="2400" dirty="0">
                  <a:solidFill>
                    <a:schemeClr val="accent2"/>
                  </a:solidFill>
                  <a:latin typeface="HGS創英ﾌﾟﾚｾﾞﾝｽEB" panose="02020800000000000000" pitchFamily="18" charset="-128"/>
                  <a:ea typeface="HGS創英ﾌﾟﾚｾﾞﾝｽEB" panose="02020800000000000000" pitchFamily="18" charset="-128"/>
                </a:rPr>
                <a:t>敗 北</a:t>
              </a:r>
            </a:p>
          </p:txBody>
        </p:sp>
      </p:grpSp>
      <p:sp>
        <p:nvSpPr>
          <p:cNvPr id="30" name="テキスト ボックス 29">
            <a:extLst>
              <a:ext uri="{FF2B5EF4-FFF2-40B4-BE49-F238E27FC236}">
                <a16:creationId xmlns:a16="http://schemas.microsoft.com/office/drawing/2014/main" id="{6296A7DC-EF25-4382-8DD9-1D400244631C}"/>
              </a:ext>
            </a:extLst>
          </p:cNvPr>
          <p:cNvSpPr txBox="1"/>
          <p:nvPr/>
        </p:nvSpPr>
        <p:spPr>
          <a:xfrm>
            <a:off x="3214902" y="2652744"/>
            <a:ext cx="2497800" cy="584775"/>
          </a:xfrm>
          <a:prstGeom prst="rect">
            <a:avLst/>
          </a:prstGeom>
          <a:noFill/>
        </p:spPr>
        <p:txBody>
          <a:bodyPr wrap="none" rtlCol="0">
            <a:spAutoFit/>
          </a:bodyPr>
          <a:lstStyle/>
          <a:p>
            <a:r>
              <a:rPr kumimoji="1" lang="ja-JP" altLang="en-US" sz="800" dirty="0"/>
              <a:t>部隊の</a:t>
            </a:r>
            <a:r>
              <a:rPr kumimoji="1" lang="en-US" altLang="ja-JP" sz="800" dirty="0"/>
              <a:t>4</a:t>
            </a:r>
            <a:r>
              <a:rPr kumimoji="1" lang="ja-JP" altLang="en-US" sz="800" dirty="0"/>
              <a:t>人が息も絶え絶えになっているところを、</a:t>
            </a:r>
            <a:endParaRPr kumimoji="1" lang="en-US" altLang="ja-JP" sz="800" dirty="0"/>
          </a:p>
          <a:p>
            <a:r>
              <a:rPr kumimoji="1" lang="ja-JP" altLang="en-US" sz="800" dirty="0"/>
              <a:t>ゆっくりとカメラが回るように見せる。</a:t>
            </a:r>
            <a:endParaRPr kumimoji="1" lang="en-US" altLang="ja-JP" sz="800" dirty="0"/>
          </a:p>
          <a:p>
            <a:r>
              <a:rPr kumimoji="1" lang="ja-JP" altLang="en-US" sz="800" dirty="0"/>
              <a:t>↓</a:t>
            </a:r>
            <a:endParaRPr kumimoji="1" lang="en-US" altLang="ja-JP" sz="800" dirty="0"/>
          </a:p>
          <a:p>
            <a:r>
              <a:rPr kumimoji="1" lang="ja-JP" altLang="en-US" sz="800" dirty="0"/>
              <a:t>「敗北」表示。</a:t>
            </a:r>
            <a:endParaRPr kumimoji="1" lang="en-US" altLang="ja-JP" sz="800" dirty="0"/>
          </a:p>
        </p:txBody>
      </p:sp>
      <p:sp>
        <p:nvSpPr>
          <p:cNvPr id="33" name="テキスト ボックス 32">
            <a:extLst>
              <a:ext uri="{FF2B5EF4-FFF2-40B4-BE49-F238E27FC236}">
                <a16:creationId xmlns:a16="http://schemas.microsoft.com/office/drawing/2014/main" id="{5B23C942-2227-43A0-B946-2DFD39FE0E1F}"/>
              </a:ext>
            </a:extLst>
          </p:cNvPr>
          <p:cNvSpPr txBox="1"/>
          <p:nvPr/>
        </p:nvSpPr>
        <p:spPr>
          <a:xfrm>
            <a:off x="739003" y="857201"/>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dirty="0"/>
              <a:t>・キズナ連携で倒した場合</a:t>
            </a:r>
            <a:endParaRPr lang="en-US" altLang="ja-JP" b="1" dirty="0"/>
          </a:p>
        </p:txBody>
      </p:sp>
      <p:sp>
        <p:nvSpPr>
          <p:cNvPr id="34" name="テキスト ボックス 33">
            <a:extLst>
              <a:ext uri="{FF2B5EF4-FFF2-40B4-BE49-F238E27FC236}">
                <a16:creationId xmlns:a16="http://schemas.microsoft.com/office/drawing/2014/main" id="{63B0A072-71FB-4198-AA53-DA2370807903}"/>
              </a:ext>
            </a:extLst>
          </p:cNvPr>
          <p:cNvSpPr txBox="1"/>
          <p:nvPr/>
        </p:nvSpPr>
        <p:spPr>
          <a:xfrm>
            <a:off x="1003782" y="1111979"/>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最初にキズナ連携が最大になったキャラで行う。</a:t>
            </a:r>
            <a:endParaRPr lang="en-US" altLang="ja-JP" dirty="0"/>
          </a:p>
        </p:txBody>
      </p:sp>
      <p:sp>
        <p:nvSpPr>
          <p:cNvPr id="35" name="テキスト ボックス 34">
            <a:extLst>
              <a:ext uri="{FF2B5EF4-FFF2-40B4-BE49-F238E27FC236}">
                <a16:creationId xmlns:a16="http://schemas.microsoft.com/office/drawing/2014/main" id="{FF8176F9-6BA2-443A-9044-7DB62C1CA2C0}"/>
              </a:ext>
            </a:extLst>
          </p:cNvPr>
          <p:cNvSpPr txBox="1"/>
          <p:nvPr/>
        </p:nvSpPr>
        <p:spPr>
          <a:xfrm>
            <a:off x="739003" y="1399919"/>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dirty="0"/>
              <a:t>・支援兵器で倒した場合</a:t>
            </a:r>
            <a:endParaRPr lang="en-US" altLang="ja-JP" b="1" dirty="0"/>
          </a:p>
        </p:txBody>
      </p:sp>
      <p:sp>
        <p:nvSpPr>
          <p:cNvPr id="36" name="テキスト ボックス 35">
            <a:extLst>
              <a:ext uri="{FF2B5EF4-FFF2-40B4-BE49-F238E27FC236}">
                <a16:creationId xmlns:a16="http://schemas.microsoft.com/office/drawing/2014/main" id="{38978066-0FC4-435C-8A76-6968D79E104B}"/>
              </a:ext>
            </a:extLst>
          </p:cNvPr>
          <p:cNvSpPr txBox="1"/>
          <p:nvPr/>
        </p:nvSpPr>
        <p:spPr>
          <a:xfrm>
            <a:off x="1003782" y="1672088"/>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リーダーキャラが行う。</a:t>
            </a:r>
            <a:endParaRPr lang="en-US" altLang="ja-JP" dirty="0"/>
          </a:p>
        </p:txBody>
      </p:sp>
      <p:sp>
        <p:nvSpPr>
          <p:cNvPr id="10" name="スライド番号プレースホルダー 9">
            <a:extLst>
              <a:ext uri="{FF2B5EF4-FFF2-40B4-BE49-F238E27FC236}">
                <a16:creationId xmlns:a16="http://schemas.microsoft.com/office/drawing/2014/main" id="{A5E2CF45-6F62-42E2-A829-3C116CA3FE3B}"/>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dirty="0"/>
          </a:p>
        </p:txBody>
      </p:sp>
      <p:sp>
        <p:nvSpPr>
          <p:cNvPr id="18" name="テキスト ボックス 17">
            <a:extLst>
              <a:ext uri="{FF2B5EF4-FFF2-40B4-BE49-F238E27FC236}">
                <a16:creationId xmlns:a16="http://schemas.microsoft.com/office/drawing/2014/main" id="{74CDF7CB-0DFE-42FE-A2E3-E42AB4D183A9}"/>
              </a:ext>
            </a:extLst>
          </p:cNvPr>
          <p:cNvSpPr txBox="1"/>
          <p:nvPr/>
        </p:nvSpPr>
        <p:spPr>
          <a:xfrm>
            <a:off x="654969" y="4494484"/>
            <a:ext cx="2685351" cy="246221"/>
          </a:xfrm>
          <a:prstGeom prst="rect">
            <a:avLst/>
          </a:prstGeom>
          <a:noFill/>
        </p:spPr>
        <p:txBody>
          <a:bodyPr wrap="none" rtlCol="0">
            <a:spAutoFit/>
          </a:bodyPr>
          <a:lstStyle/>
          <a:p>
            <a:r>
              <a:rPr kumimoji="1" lang="ja-JP" altLang="en-US" sz="1000" b="1" dirty="0"/>
              <a:t>●ゲームスピードの影響</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追記）</a:t>
            </a:r>
            <a:endParaRPr kumimoji="1" lang="ja-JP" altLang="en-US" sz="1000" dirty="0">
              <a:solidFill>
                <a:srgbClr val="FF0000"/>
              </a:solidFill>
            </a:endParaRPr>
          </a:p>
        </p:txBody>
      </p:sp>
      <p:sp>
        <p:nvSpPr>
          <p:cNvPr id="19" name="テキスト ボックス 18">
            <a:extLst>
              <a:ext uri="{FF2B5EF4-FFF2-40B4-BE49-F238E27FC236}">
                <a16:creationId xmlns:a16="http://schemas.microsoft.com/office/drawing/2014/main" id="{5293CAEA-2BF3-4BBB-A9B6-64C9BC403428}"/>
              </a:ext>
            </a:extLst>
          </p:cNvPr>
          <p:cNvSpPr txBox="1"/>
          <p:nvPr/>
        </p:nvSpPr>
        <p:spPr>
          <a:xfrm>
            <a:off x="804808" y="4740705"/>
            <a:ext cx="4031873" cy="246221"/>
          </a:xfrm>
          <a:prstGeom prst="rect">
            <a:avLst/>
          </a:prstGeom>
          <a:noFill/>
        </p:spPr>
        <p:txBody>
          <a:bodyPr wrap="none" rtlCol="0">
            <a:spAutoFit/>
          </a:bodyPr>
          <a:lstStyle/>
          <a:p>
            <a:r>
              <a:rPr kumimoji="1" lang="ja-JP" altLang="en-US" sz="1000" dirty="0"/>
              <a:t>本演出は、バトル中に設定するゲームスピードの影響を受けない。</a:t>
            </a:r>
            <a:endParaRPr kumimoji="1" lang="en-US" altLang="ja-JP" sz="1000" dirty="0"/>
          </a:p>
        </p:txBody>
      </p:sp>
      <p:sp>
        <p:nvSpPr>
          <p:cNvPr id="20" name="テキスト ボックス 19">
            <a:extLst>
              <a:ext uri="{FF2B5EF4-FFF2-40B4-BE49-F238E27FC236}">
                <a16:creationId xmlns:a16="http://schemas.microsoft.com/office/drawing/2014/main" id="{CBE4B36A-FA69-4649-937F-CB298B735D75}"/>
              </a:ext>
            </a:extLst>
          </p:cNvPr>
          <p:cNvSpPr txBox="1"/>
          <p:nvPr/>
        </p:nvSpPr>
        <p:spPr>
          <a:xfrm>
            <a:off x="654969" y="5102418"/>
            <a:ext cx="2557110" cy="246221"/>
          </a:xfrm>
          <a:prstGeom prst="rect">
            <a:avLst/>
          </a:prstGeom>
          <a:noFill/>
        </p:spPr>
        <p:txBody>
          <a:bodyPr wrap="none" rtlCol="0">
            <a:spAutoFit/>
          </a:bodyPr>
          <a:lstStyle/>
          <a:p>
            <a:r>
              <a:rPr kumimoji="1" lang="ja-JP" altLang="en-US" sz="1000" b="1" dirty="0"/>
              <a:t>●タップでのスキップ</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追記）</a:t>
            </a:r>
            <a:endParaRPr kumimoji="1" lang="ja-JP" altLang="en-US" sz="1000" dirty="0">
              <a:solidFill>
                <a:srgbClr val="FF0000"/>
              </a:solidFill>
            </a:endParaRPr>
          </a:p>
        </p:txBody>
      </p:sp>
      <p:sp>
        <p:nvSpPr>
          <p:cNvPr id="21" name="テキスト ボックス 20">
            <a:extLst>
              <a:ext uri="{FF2B5EF4-FFF2-40B4-BE49-F238E27FC236}">
                <a16:creationId xmlns:a16="http://schemas.microsoft.com/office/drawing/2014/main" id="{67D92551-4D25-4C59-B023-09951A557F27}"/>
              </a:ext>
            </a:extLst>
          </p:cNvPr>
          <p:cNvSpPr txBox="1"/>
          <p:nvPr/>
        </p:nvSpPr>
        <p:spPr>
          <a:xfrm>
            <a:off x="804808" y="5348639"/>
            <a:ext cx="4031873" cy="707886"/>
          </a:xfrm>
          <a:prstGeom prst="rect">
            <a:avLst/>
          </a:prstGeom>
          <a:noFill/>
        </p:spPr>
        <p:txBody>
          <a:bodyPr wrap="none" rtlCol="0">
            <a:spAutoFit/>
          </a:bodyPr>
          <a:lstStyle/>
          <a:p>
            <a:r>
              <a:rPr kumimoji="1" lang="ja-JP" altLang="en-US" sz="1000" dirty="0">
                <a:latin typeface="+mn-ea"/>
              </a:rPr>
              <a:t>勝利演出も敗北演出もタップでスキップできるようにする。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a:p>
            <a:r>
              <a:rPr kumimoji="1" lang="en-US" altLang="ja-JP" sz="1000" dirty="0">
                <a:latin typeface="+mn-ea"/>
              </a:rPr>
              <a:t>※</a:t>
            </a:r>
            <a:r>
              <a:rPr kumimoji="1" lang="ja-JP" altLang="en-US" sz="1000" dirty="0">
                <a:latin typeface="+mn-ea"/>
              </a:rPr>
              <a:t>裏読み等行う場合は、読み込み終了後からスキップ可能とする。</a:t>
            </a:r>
            <a:endParaRPr kumimoji="1" lang="en-US" altLang="ja-JP" sz="1000" dirty="0">
              <a:latin typeface="+mn-ea"/>
            </a:endParaRPr>
          </a:p>
          <a:p>
            <a:r>
              <a:rPr kumimoji="1" lang="ja-JP" altLang="en-US" sz="1000" dirty="0">
                <a:latin typeface="+mn-ea"/>
              </a:rPr>
              <a:t>　→この場合、スキップボタンはない方がいいかも。</a:t>
            </a:r>
            <a:endParaRPr kumimoji="1" lang="en-US" altLang="ja-JP" sz="1000" dirty="0">
              <a:latin typeface="+mn-ea"/>
            </a:endParaRPr>
          </a:p>
        </p:txBody>
      </p:sp>
    </p:spTree>
    <p:extLst>
      <p:ext uri="{BB962C8B-B14F-4D97-AF65-F5344CB8AC3E}">
        <p14:creationId xmlns:p14="http://schemas.microsoft.com/office/powerpoint/2010/main" val="1752110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3FB9860-6DA7-4A82-97B5-54B314D09BEB}"/>
              </a:ext>
            </a:extLst>
          </p:cNvPr>
          <p:cNvSpPr txBox="1"/>
          <p:nvPr/>
        </p:nvSpPr>
        <p:spPr>
          <a:xfrm>
            <a:off x="415419" y="544562"/>
            <a:ext cx="3005951" cy="307777"/>
          </a:xfrm>
          <a:prstGeom prst="rect">
            <a:avLst/>
          </a:prstGeom>
          <a:noFill/>
        </p:spPr>
        <p:txBody>
          <a:bodyPr wrap="none" rtlCol="0">
            <a:spAutoFit/>
          </a:bodyPr>
          <a:lstStyle/>
          <a:p>
            <a:r>
              <a:rPr kumimoji="1" lang="ja-JP" altLang="en-US" sz="1400" b="1" dirty="0">
                <a:latin typeface="+mn-ea"/>
              </a:rPr>
              <a:t>●怪獣と部隊の配置</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20190805</a:t>
            </a:r>
            <a:r>
              <a:rPr kumimoji="1" lang="ja-JP" altLang="en-US" sz="1000" b="1" dirty="0">
                <a:solidFill>
                  <a:schemeClr val="bg1">
                    <a:lumMod val="85000"/>
                  </a:schemeClr>
                </a:solidFill>
                <a:latin typeface="+mn-ea"/>
              </a:rPr>
              <a:t>修正）</a:t>
            </a:r>
          </a:p>
        </p:txBody>
      </p:sp>
      <p:sp>
        <p:nvSpPr>
          <p:cNvPr id="4" name="フッター プレースホルダー 3">
            <a:extLst>
              <a:ext uri="{FF2B5EF4-FFF2-40B4-BE49-F238E27FC236}">
                <a16:creationId xmlns:a16="http://schemas.microsoft.com/office/drawing/2014/main" id="{9711588A-A184-4819-B707-81E0AA7DD7AF}"/>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36B004B-A003-4DBF-A5B6-90D2F5CA1A95}"/>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7" name="Text Box 12">
            <a:extLst>
              <a:ext uri="{FF2B5EF4-FFF2-40B4-BE49-F238E27FC236}">
                <a16:creationId xmlns:a16="http://schemas.microsoft.com/office/drawing/2014/main" id="{69D61845-68FD-4B19-8AC8-DF761B57E434}"/>
              </a:ext>
            </a:extLst>
          </p:cNvPr>
          <p:cNvSpPr txBox="1">
            <a:spLocks noChangeArrowheads="1"/>
          </p:cNvSpPr>
          <p:nvPr/>
        </p:nvSpPr>
        <p:spPr bwMode="auto">
          <a:xfrm>
            <a:off x="530161" y="867849"/>
            <a:ext cx="8037461" cy="62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怪獣と部隊はフィールドの特定の位置に配置され、その位置関係がずれることは基本的にはない。</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怪獣の向きについては、変化することがあるが、ゲーム性にはあまり影響しないようにする。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8" name="正方形/長方形 7">
            <a:extLst>
              <a:ext uri="{FF2B5EF4-FFF2-40B4-BE49-F238E27FC236}">
                <a16:creationId xmlns:a16="http://schemas.microsoft.com/office/drawing/2014/main" id="{EE67EE2A-416E-42C0-A7EB-98A6AC8F3AEB}"/>
              </a:ext>
            </a:extLst>
          </p:cNvPr>
          <p:cNvSpPr/>
          <p:nvPr/>
        </p:nvSpPr>
        <p:spPr>
          <a:xfrm>
            <a:off x="646325" y="1655602"/>
            <a:ext cx="2793870" cy="2122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フィールド</a:t>
            </a:r>
          </a:p>
        </p:txBody>
      </p:sp>
      <p:sp>
        <p:nvSpPr>
          <p:cNvPr id="9" name="楕円 8">
            <a:extLst>
              <a:ext uri="{FF2B5EF4-FFF2-40B4-BE49-F238E27FC236}">
                <a16:creationId xmlns:a16="http://schemas.microsoft.com/office/drawing/2014/main" id="{3DC4D894-8650-4589-B6BA-644B6640521B}"/>
              </a:ext>
            </a:extLst>
          </p:cNvPr>
          <p:cNvSpPr/>
          <p:nvPr/>
        </p:nvSpPr>
        <p:spPr>
          <a:xfrm>
            <a:off x="1850313" y="1792935"/>
            <a:ext cx="385893" cy="38589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1600" b="1" dirty="0"/>
              <a:t>怪</a:t>
            </a:r>
          </a:p>
        </p:txBody>
      </p:sp>
      <p:grpSp>
        <p:nvGrpSpPr>
          <p:cNvPr id="10" name="グループ化 9">
            <a:extLst>
              <a:ext uri="{FF2B5EF4-FFF2-40B4-BE49-F238E27FC236}">
                <a16:creationId xmlns:a16="http://schemas.microsoft.com/office/drawing/2014/main" id="{B341A1CF-DE92-41BD-8710-2B41BAC3805D}"/>
              </a:ext>
            </a:extLst>
          </p:cNvPr>
          <p:cNvGrpSpPr/>
          <p:nvPr/>
        </p:nvGrpSpPr>
        <p:grpSpPr>
          <a:xfrm>
            <a:off x="1187676" y="2751713"/>
            <a:ext cx="1735997" cy="938867"/>
            <a:chOff x="1548218" y="3273886"/>
            <a:chExt cx="1735997" cy="938867"/>
          </a:xfrm>
        </p:grpSpPr>
        <p:sp>
          <p:nvSpPr>
            <p:cNvPr id="11" name="正方形/長方形 10">
              <a:extLst>
                <a:ext uri="{FF2B5EF4-FFF2-40B4-BE49-F238E27FC236}">
                  <a16:creationId xmlns:a16="http://schemas.microsoft.com/office/drawing/2014/main" id="{057D74BD-CCDE-4FCD-AC88-4B225D6AC9D7}"/>
                </a:ext>
              </a:extLst>
            </p:cNvPr>
            <p:cNvSpPr/>
            <p:nvPr/>
          </p:nvSpPr>
          <p:spPr>
            <a:xfrm>
              <a:off x="1548218" y="3273886"/>
              <a:ext cx="1735997" cy="938867"/>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部隊配置</a:t>
              </a:r>
            </a:p>
          </p:txBody>
        </p:sp>
        <p:sp>
          <p:nvSpPr>
            <p:cNvPr id="12" name="楕円 11">
              <a:extLst>
                <a:ext uri="{FF2B5EF4-FFF2-40B4-BE49-F238E27FC236}">
                  <a16:creationId xmlns:a16="http://schemas.microsoft.com/office/drawing/2014/main" id="{6A200C70-D30E-4C04-87ED-DCB94CF50B35}"/>
                </a:ext>
              </a:extLst>
            </p:cNvPr>
            <p:cNvSpPr/>
            <p:nvPr/>
          </p:nvSpPr>
          <p:spPr>
            <a:xfrm>
              <a:off x="1763274" y="3829352"/>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3" name="楕円 12">
              <a:extLst>
                <a:ext uri="{FF2B5EF4-FFF2-40B4-BE49-F238E27FC236}">
                  <a16:creationId xmlns:a16="http://schemas.microsoft.com/office/drawing/2014/main" id="{149A2166-0E1C-4835-A5EE-E836F0AC3D89}"/>
                </a:ext>
              </a:extLst>
            </p:cNvPr>
            <p:cNvSpPr/>
            <p:nvPr/>
          </p:nvSpPr>
          <p:spPr>
            <a:xfrm>
              <a:off x="2149665" y="3732996"/>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4" name="楕円 13">
              <a:extLst>
                <a:ext uri="{FF2B5EF4-FFF2-40B4-BE49-F238E27FC236}">
                  <a16:creationId xmlns:a16="http://schemas.microsoft.com/office/drawing/2014/main" id="{43BC0E33-26B6-4989-BE76-B9A89B019D25}"/>
                </a:ext>
              </a:extLst>
            </p:cNvPr>
            <p:cNvSpPr/>
            <p:nvPr/>
          </p:nvSpPr>
          <p:spPr>
            <a:xfrm>
              <a:off x="2559927" y="3829251"/>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5" name="楕円 14">
              <a:extLst>
                <a:ext uri="{FF2B5EF4-FFF2-40B4-BE49-F238E27FC236}">
                  <a16:creationId xmlns:a16="http://schemas.microsoft.com/office/drawing/2014/main" id="{E544C9DD-86BA-4EA3-B9A5-1FFDD080B3C4}"/>
                </a:ext>
              </a:extLst>
            </p:cNvPr>
            <p:cNvSpPr/>
            <p:nvPr/>
          </p:nvSpPr>
          <p:spPr>
            <a:xfrm>
              <a:off x="2906748" y="3588990"/>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grpSp>
      <p:sp>
        <p:nvSpPr>
          <p:cNvPr id="16" name="Text Box 12">
            <a:extLst>
              <a:ext uri="{FF2B5EF4-FFF2-40B4-BE49-F238E27FC236}">
                <a16:creationId xmlns:a16="http://schemas.microsoft.com/office/drawing/2014/main" id="{C324B07D-EEE8-4F06-A739-3ECAD4A9B702}"/>
              </a:ext>
            </a:extLst>
          </p:cNvPr>
          <p:cNvSpPr txBox="1">
            <a:spLocks noChangeArrowheads="1"/>
          </p:cNvSpPr>
          <p:nvPr/>
        </p:nvSpPr>
        <p:spPr bwMode="auto">
          <a:xfrm>
            <a:off x="3439670" y="1625817"/>
            <a:ext cx="2076776" cy="24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en-US" altLang="ja-JP"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a:t>
            </a:r>
            <a:r>
              <a:rPr lang="ja-JP" altLang="en-US"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縮尺は気にしない。</a:t>
            </a:r>
            <a:endParaRPr lang="en-US" altLang="ja-JP"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17" name="Text Box 12">
            <a:extLst>
              <a:ext uri="{FF2B5EF4-FFF2-40B4-BE49-F238E27FC236}">
                <a16:creationId xmlns:a16="http://schemas.microsoft.com/office/drawing/2014/main" id="{E6F2C139-7AC0-40E0-B3F7-0030F914702C}"/>
              </a:ext>
            </a:extLst>
          </p:cNvPr>
          <p:cNvSpPr txBox="1">
            <a:spLocks noChangeArrowheads="1"/>
          </p:cNvSpPr>
          <p:nvPr/>
        </p:nvSpPr>
        <p:spPr bwMode="auto">
          <a:xfrm>
            <a:off x="530161" y="3899696"/>
            <a:ext cx="1723549"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1200" b="1"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・キャラの配置と移動</a:t>
            </a:r>
            <a:endParaRPr lang="en-US" altLang="ja-JP" sz="1200" b="1"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18" name="Text Box 12">
            <a:extLst>
              <a:ext uri="{FF2B5EF4-FFF2-40B4-BE49-F238E27FC236}">
                <a16:creationId xmlns:a16="http://schemas.microsoft.com/office/drawing/2014/main" id="{6DE03C95-D4B0-4C23-A1F2-BF17FF83BAC8}"/>
              </a:ext>
            </a:extLst>
          </p:cNvPr>
          <p:cNvSpPr txBox="1">
            <a:spLocks noChangeArrowheads="1"/>
          </p:cNvSpPr>
          <p:nvPr/>
        </p:nvSpPr>
        <p:spPr bwMode="auto">
          <a:xfrm>
            <a:off x="741284" y="4205581"/>
            <a:ext cx="8037461" cy="1454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各キャラは部隊配置内に設定された複数の立ち位置に配置される。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キャラは攻撃を行う際に、その場で攻撃か、移動して攻撃かの抽選を行い、移動が発生した場合、</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次の点に移動してから攻撃を開始する。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この移動は演出的なものであり、場所などによる影響は与える想定ではない。</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（わずかな移動時間がバトルに影響することはあり得る）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grpSp>
        <p:nvGrpSpPr>
          <p:cNvPr id="19" name="グループ化 18">
            <a:extLst>
              <a:ext uri="{FF2B5EF4-FFF2-40B4-BE49-F238E27FC236}">
                <a16:creationId xmlns:a16="http://schemas.microsoft.com/office/drawing/2014/main" id="{6C46313B-039C-46A3-BFD0-EA25B94F88CF}"/>
              </a:ext>
            </a:extLst>
          </p:cNvPr>
          <p:cNvGrpSpPr/>
          <p:nvPr/>
        </p:nvGrpSpPr>
        <p:grpSpPr>
          <a:xfrm>
            <a:off x="4643659" y="1646049"/>
            <a:ext cx="3923963" cy="2122169"/>
            <a:chOff x="4643659" y="1697529"/>
            <a:chExt cx="3923963" cy="2122169"/>
          </a:xfrm>
        </p:grpSpPr>
        <p:sp>
          <p:nvSpPr>
            <p:cNvPr id="20" name="正方形/長方形 19">
              <a:extLst>
                <a:ext uri="{FF2B5EF4-FFF2-40B4-BE49-F238E27FC236}">
                  <a16:creationId xmlns:a16="http://schemas.microsoft.com/office/drawing/2014/main" id="{44E68EE8-24CE-482C-9645-F4DE499124EE}"/>
                </a:ext>
              </a:extLst>
            </p:cNvPr>
            <p:cNvSpPr/>
            <p:nvPr/>
          </p:nvSpPr>
          <p:spPr>
            <a:xfrm>
              <a:off x="4643659" y="1697529"/>
              <a:ext cx="3923963" cy="2122169"/>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部隊配置</a:t>
              </a:r>
            </a:p>
          </p:txBody>
        </p:sp>
        <p:sp>
          <p:nvSpPr>
            <p:cNvPr id="21" name="楕円 20">
              <a:extLst>
                <a:ext uri="{FF2B5EF4-FFF2-40B4-BE49-F238E27FC236}">
                  <a16:creationId xmlns:a16="http://schemas.microsoft.com/office/drawing/2014/main" id="{49286ECF-8BFA-49BB-985B-CFA985FA9643}"/>
                </a:ext>
              </a:extLst>
            </p:cNvPr>
            <p:cNvSpPr/>
            <p:nvPr/>
          </p:nvSpPr>
          <p:spPr>
            <a:xfrm>
              <a:off x="5130552" y="3224574"/>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5234754B-D42A-4970-8BE9-5C1C2E8F980B}"/>
                </a:ext>
              </a:extLst>
            </p:cNvPr>
            <p:cNvSpPr/>
            <p:nvPr/>
          </p:nvSpPr>
          <p:spPr>
            <a:xfrm>
              <a:off x="5618512" y="275861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2E7AF9D7-F250-49AA-B569-B65953D0CB80}"/>
                </a:ext>
              </a:extLst>
            </p:cNvPr>
            <p:cNvSpPr/>
            <p:nvPr/>
          </p:nvSpPr>
          <p:spPr>
            <a:xfrm>
              <a:off x="6265862" y="308805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146B2252-F3C7-4BA9-A2E9-D18C688904F8}"/>
                </a:ext>
              </a:extLst>
            </p:cNvPr>
            <p:cNvSpPr/>
            <p:nvPr/>
          </p:nvSpPr>
          <p:spPr>
            <a:xfrm>
              <a:off x="6401484" y="2230308"/>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41FC8782-FE17-43A9-B819-FEF542D57DFE}"/>
                </a:ext>
              </a:extLst>
            </p:cNvPr>
            <p:cNvSpPr/>
            <p:nvPr/>
          </p:nvSpPr>
          <p:spPr>
            <a:xfrm>
              <a:off x="5155911" y="2342046"/>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916DCA09-D797-4D57-B993-F44E53B41730}"/>
                </a:ext>
              </a:extLst>
            </p:cNvPr>
            <p:cNvSpPr/>
            <p:nvPr/>
          </p:nvSpPr>
          <p:spPr>
            <a:xfrm>
              <a:off x="6882464" y="2788857"/>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AB46A93D-9D6E-4F3D-BA80-100D31618005}"/>
                </a:ext>
              </a:extLst>
            </p:cNvPr>
            <p:cNvSpPr/>
            <p:nvPr/>
          </p:nvSpPr>
          <p:spPr>
            <a:xfrm>
              <a:off x="7059229" y="3368512"/>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1C5A0233-9315-444C-9905-2625F9EE1B56}"/>
                </a:ext>
              </a:extLst>
            </p:cNvPr>
            <p:cNvSpPr/>
            <p:nvPr/>
          </p:nvSpPr>
          <p:spPr>
            <a:xfrm>
              <a:off x="7464628" y="2299146"/>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C28E8756-921D-4C54-84C3-B88D0CA10C7A}"/>
                </a:ext>
              </a:extLst>
            </p:cNvPr>
            <p:cNvSpPr/>
            <p:nvPr/>
          </p:nvSpPr>
          <p:spPr>
            <a:xfrm>
              <a:off x="7940335" y="3099928"/>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6E6BBF45-C44E-4A0B-B891-30924D4B0D0A}"/>
                </a:ext>
              </a:extLst>
            </p:cNvPr>
            <p:cNvSpPr/>
            <p:nvPr/>
          </p:nvSpPr>
          <p:spPr>
            <a:xfrm>
              <a:off x="8203699" y="2634570"/>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60078199-BB53-4E67-B9C2-3F8CAC98CECA}"/>
                </a:ext>
              </a:extLst>
            </p:cNvPr>
            <p:cNvCxnSpPr>
              <a:stCxn id="21" idx="0"/>
              <a:endCxn id="25" idx="4"/>
            </p:cNvCxnSpPr>
            <p:nvPr/>
          </p:nvCxnSpPr>
          <p:spPr>
            <a:xfrm flipV="1">
              <a:off x="5160796" y="2402534"/>
              <a:ext cx="25359" cy="822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9C085E46-0704-4871-A859-FE2CE841C5BC}"/>
                </a:ext>
              </a:extLst>
            </p:cNvPr>
            <p:cNvCxnSpPr>
              <a:cxnSpLocks/>
              <a:stCxn id="21" idx="7"/>
              <a:endCxn id="22" idx="3"/>
            </p:cNvCxnSpPr>
            <p:nvPr/>
          </p:nvCxnSpPr>
          <p:spPr>
            <a:xfrm flipV="1">
              <a:off x="5182182" y="2810243"/>
              <a:ext cx="445188" cy="423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BF682D5-10B4-480A-9CFB-833F366F609C}"/>
                </a:ext>
              </a:extLst>
            </p:cNvPr>
            <p:cNvCxnSpPr>
              <a:cxnSpLocks/>
              <a:stCxn id="25" idx="6"/>
              <a:endCxn id="22" idx="0"/>
            </p:cNvCxnSpPr>
            <p:nvPr/>
          </p:nvCxnSpPr>
          <p:spPr>
            <a:xfrm>
              <a:off x="5216399" y="2372290"/>
              <a:ext cx="432357" cy="386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4841235-9672-4F67-9828-48D3DD6C5194}"/>
                </a:ext>
              </a:extLst>
            </p:cNvPr>
            <p:cNvCxnSpPr>
              <a:cxnSpLocks/>
              <a:stCxn id="22" idx="7"/>
            </p:cNvCxnSpPr>
            <p:nvPr/>
          </p:nvCxnSpPr>
          <p:spPr>
            <a:xfrm flipV="1">
              <a:off x="5670142" y="2260553"/>
              <a:ext cx="731342" cy="506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21D0B5CA-AD78-44DF-AD20-DDF71E807EFA}"/>
                </a:ext>
              </a:extLst>
            </p:cNvPr>
            <p:cNvCxnSpPr>
              <a:cxnSpLocks/>
              <a:stCxn id="22" idx="6"/>
              <a:endCxn id="23" idx="2"/>
            </p:cNvCxnSpPr>
            <p:nvPr/>
          </p:nvCxnSpPr>
          <p:spPr>
            <a:xfrm>
              <a:off x="5679000" y="2788857"/>
              <a:ext cx="586862" cy="329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D5DF524-666D-4371-AE49-604BF7A2C429}"/>
                </a:ext>
              </a:extLst>
            </p:cNvPr>
            <p:cNvCxnSpPr>
              <a:cxnSpLocks/>
              <a:stCxn id="23" idx="0"/>
            </p:cNvCxnSpPr>
            <p:nvPr/>
          </p:nvCxnSpPr>
          <p:spPr>
            <a:xfrm flipV="1">
              <a:off x="6296106" y="2290796"/>
              <a:ext cx="132768" cy="797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1C7DA1C-C938-4681-AC94-C3A2AB49FE9B}"/>
                </a:ext>
              </a:extLst>
            </p:cNvPr>
            <p:cNvCxnSpPr>
              <a:cxnSpLocks/>
              <a:stCxn id="23" idx="5"/>
            </p:cNvCxnSpPr>
            <p:nvPr/>
          </p:nvCxnSpPr>
          <p:spPr>
            <a:xfrm>
              <a:off x="6317492" y="3139683"/>
              <a:ext cx="737346" cy="254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8103067E-0E2F-4101-A391-6C4E2722FF6B}"/>
                </a:ext>
              </a:extLst>
            </p:cNvPr>
            <p:cNvCxnSpPr>
              <a:cxnSpLocks/>
              <a:stCxn id="23" idx="7"/>
              <a:endCxn id="26" idx="2"/>
            </p:cNvCxnSpPr>
            <p:nvPr/>
          </p:nvCxnSpPr>
          <p:spPr>
            <a:xfrm flipV="1">
              <a:off x="6317492" y="2819101"/>
              <a:ext cx="564972" cy="277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AD6332BF-B3B4-4C0A-9231-A86F34D46A91}"/>
                </a:ext>
              </a:extLst>
            </p:cNvPr>
            <p:cNvCxnSpPr>
              <a:cxnSpLocks/>
              <a:stCxn id="24" idx="6"/>
              <a:endCxn id="26" idx="0"/>
            </p:cNvCxnSpPr>
            <p:nvPr/>
          </p:nvCxnSpPr>
          <p:spPr>
            <a:xfrm>
              <a:off x="6461972" y="2260552"/>
              <a:ext cx="450736" cy="528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94DCCC9F-D0F6-4B3D-8C5A-002066B60084}"/>
                </a:ext>
              </a:extLst>
            </p:cNvPr>
            <p:cNvCxnSpPr>
              <a:cxnSpLocks/>
              <a:stCxn id="26" idx="5"/>
              <a:endCxn id="27" idx="0"/>
            </p:cNvCxnSpPr>
            <p:nvPr/>
          </p:nvCxnSpPr>
          <p:spPr>
            <a:xfrm>
              <a:off x="6934094" y="2840487"/>
              <a:ext cx="155379" cy="528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CD41F57-6932-4F0B-AC0F-096686B90416}"/>
                </a:ext>
              </a:extLst>
            </p:cNvPr>
            <p:cNvCxnSpPr>
              <a:cxnSpLocks/>
              <a:endCxn id="28" idx="3"/>
            </p:cNvCxnSpPr>
            <p:nvPr/>
          </p:nvCxnSpPr>
          <p:spPr>
            <a:xfrm flipV="1">
              <a:off x="6942952" y="2350776"/>
              <a:ext cx="530534" cy="454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DAC7793-AED0-488A-BBEF-DC4B9DF3083C}"/>
                </a:ext>
              </a:extLst>
            </p:cNvPr>
            <p:cNvCxnSpPr>
              <a:cxnSpLocks/>
              <a:stCxn id="27" idx="6"/>
              <a:endCxn id="29" idx="2"/>
            </p:cNvCxnSpPr>
            <p:nvPr/>
          </p:nvCxnSpPr>
          <p:spPr>
            <a:xfrm flipV="1">
              <a:off x="7119717" y="3130172"/>
              <a:ext cx="820618" cy="2685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97D60C6-25D2-4FFF-8BC3-E03A3558E39B}"/>
                </a:ext>
              </a:extLst>
            </p:cNvPr>
            <p:cNvCxnSpPr>
              <a:cxnSpLocks/>
              <a:stCxn id="30" idx="3"/>
              <a:endCxn id="29" idx="7"/>
            </p:cNvCxnSpPr>
            <p:nvPr/>
          </p:nvCxnSpPr>
          <p:spPr>
            <a:xfrm flipH="1">
              <a:off x="7991965" y="2686200"/>
              <a:ext cx="220592" cy="422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A5610A0-0B5E-48D0-93F3-F6C60489376E}"/>
                </a:ext>
              </a:extLst>
            </p:cNvPr>
            <p:cNvCxnSpPr>
              <a:cxnSpLocks/>
              <a:stCxn id="30" idx="1"/>
              <a:endCxn id="28" idx="6"/>
            </p:cNvCxnSpPr>
            <p:nvPr/>
          </p:nvCxnSpPr>
          <p:spPr>
            <a:xfrm flipH="1" flipV="1">
              <a:off x="7525116" y="2329390"/>
              <a:ext cx="687441" cy="314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A8E0A6D-FE00-4D8C-8434-28C80A4D1BB9}"/>
                </a:ext>
              </a:extLst>
            </p:cNvPr>
            <p:cNvCxnSpPr>
              <a:cxnSpLocks/>
              <a:stCxn id="29" idx="1"/>
              <a:endCxn id="28" idx="4"/>
            </p:cNvCxnSpPr>
            <p:nvPr/>
          </p:nvCxnSpPr>
          <p:spPr>
            <a:xfrm flipH="1" flipV="1">
              <a:off x="7494872" y="2359634"/>
              <a:ext cx="454321" cy="749152"/>
            </a:xfrm>
            <a:prstGeom prst="line">
              <a:avLst/>
            </a:prstGeom>
          </p:spPr>
          <p:style>
            <a:lnRef idx="1">
              <a:schemeClr val="accent1"/>
            </a:lnRef>
            <a:fillRef idx="0">
              <a:schemeClr val="accent1"/>
            </a:fillRef>
            <a:effectRef idx="0">
              <a:schemeClr val="accent1"/>
            </a:effectRef>
            <a:fontRef idx="minor">
              <a:schemeClr val="tx1"/>
            </a:fontRef>
          </p:style>
        </p:cxnSp>
        <p:sp>
          <p:nvSpPr>
            <p:cNvPr id="46" name="楕円 45">
              <a:extLst>
                <a:ext uri="{FF2B5EF4-FFF2-40B4-BE49-F238E27FC236}">
                  <a16:creationId xmlns:a16="http://schemas.microsoft.com/office/drawing/2014/main" id="{06FF8AAA-AF8D-4710-8EA1-931A6AB0ECD2}"/>
                </a:ext>
              </a:extLst>
            </p:cNvPr>
            <p:cNvSpPr/>
            <p:nvPr/>
          </p:nvSpPr>
          <p:spPr>
            <a:xfrm>
              <a:off x="5764962" y="339372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a:extLst>
                <a:ext uri="{FF2B5EF4-FFF2-40B4-BE49-F238E27FC236}">
                  <a16:creationId xmlns:a16="http://schemas.microsoft.com/office/drawing/2014/main" id="{89701C8F-E589-4F2E-9EF2-C0177FA66ED9}"/>
                </a:ext>
              </a:extLst>
            </p:cNvPr>
            <p:cNvCxnSpPr>
              <a:cxnSpLocks/>
              <a:stCxn id="21" idx="6"/>
              <a:endCxn id="46" idx="2"/>
            </p:cNvCxnSpPr>
            <p:nvPr/>
          </p:nvCxnSpPr>
          <p:spPr>
            <a:xfrm>
              <a:off x="5191040" y="3254818"/>
              <a:ext cx="573922" cy="169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C8756C9-062F-45AF-9A46-72FD762734FA}"/>
                </a:ext>
              </a:extLst>
            </p:cNvPr>
            <p:cNvCxnSpPr>
              <a:cxnSpLocks/>
              <a:stCxn id="46" idx="6"/>
            </p:cNvCxnSpPr>
            <p:nvPr/>
          </p:nvCxnSpPr>
          <p:spPr>
            <a:xfrm flipV="1">
              <a:off x="5825450" y="3138529"/>
              <a:ext cx="440412" cy="285438"/>
            </a:xfrm>
            <a:prstGeom prst="line">
              <a:avLst/>
            </a:prstGeom>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AC48C04D-7FFA-4EF4-98ED-AE6DC2BFE001}"/>
                </a:ext>
              </a:extLst>
            </p:cNvPr>
            <p:cNvSpPr/>
            <p:nvPr/>
          </p:nvSpPr>
          <p:spPr>
            <a:xfrm>
              <a:off x="5039815" y="3124132"/>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0" name="楕円 49">
              <a:extLst>
                <a:ext uri="{FF2B5EF4-FFF2-40B4-BE49-F238E27FC236}">
                  <a16:creationId xmlns:a16="http://schemas.microsoft.com/office/drawing/2014/main" id="{BC4C2B33-6B9A-4F47-BB14-1BB1D49C3E0A}"/>
                </a:ext>
              </a:extLst>
            </p:cNvPr>
            <p:cNvSpPr/>
            <p:nvPr/>
          </p:nvSpPr>
          <p:spPr>
            <a:xfrm>
              <a:off x="6174202" y="2985969"/>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1" name="楕円 50">
              <a:extLst>
                <a:ext uri="{FF2B5EF4-FFF2-40B4-BE49-F238E27FC236}">
                  <a16:creationId xmlns:a16="http://schemas.microsoft.com/office/drawing/2014/main" id="{93A632F6-0EFA-4DA3-A7CF-2746025DA5F9}"/>
                </a:ext>
              </a:extLst>
            </p:cNvPr>
            <p:cNvSpPr/>
            <p:nvPr/>
          </p:nvSpPr>
          <p:spPr>
            <a:xfrm>
              <a:off x="6789555" y="2694485"/>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2" name="楕円 51">
              <a:extLst>
                <a:ext uri="{FF2B5EF4-FFF2-40B4-BE49-F238E27FC236}">
                  <a16:creationId xmlns:a16="http://schemas.microsoft.com/office/drawing/2014/main" id="{6CCA02B4-6D74-46ED-91BD-56D0C1DD7524}"/>
                </a:ext>
              </a:extLst>
            </p:cNvPr>
            <p:cNvSpPr/>
            <p:nvPr/>
          </p:nvSpPr>
          <p:spPr>
            <a:xfrm>
              <a:off x="7855955" y="2997650"/>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grpSp>
      <p:sp>
        <p:nvSpPr>
          <p:cNvPr id="53" name="テキスト ボックス 52">
            <a:extLst>
              <a:ext uri="{FF2B5EF4-FFF2-40B4-BE49-F238E27FC236}">
                <a16:creationId xmlns:a16="http://schemas.microsoft.com/office/drawing/2014/main" id="{D7870687-F6E7-4033-A86E-F1A1A221E4B1}"/>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96484470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BFF17EC-FD6B-431C-BC14-23145F4E9EB4}">
  <ds:schemaRefs>
    <ds:schemaRef ds:uri="http://schemas.microsoft.com/sharepoint/v3/contenttype/forms"/>
  </ds:schemaRefs>
</ds:datastoreItem>
</file>

<file path=customXml/itemProps2.xml><?xml version="1.0" encoding="utf-8"?>
<ds:datastoreItem xmlns:ds="http://schemas.openxmlformats.org/officeDocument/2006/customXml" ds:itemID="{091A749E-9282-455F-A8CF-87795FEAA2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C1FB9E8-7123-4EB3-8C40-64E3F1E6F14D}">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0296febf-2773-4faf-ae76-6dee2362d0db"/>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4740</TotalTime>
  <Words>5199</Words>
  <Application>Microsoft Office PowerPoint</Application>
  <PresentationFormat>画面に合わせる (4:3)</PresentationFormat>
  <Paragraphs>728</Paragraphs>
  <Slides>27</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27</vt:i4>
      </vt:variant>
    </vt:vector>
  </HeadingPairs>
  <TitlesOfParts>
    <vt:vector size="37" baseType="lpstr">
      <vt:lpstr>Arial</vt:lpstr>
      <vt:lpstr>GavadonUltraKt</vt:lpstr>
      <vt:lpstr>Bahnschrift Condensed</vt:lpstr>
      <vt:lpstr>HGS創英ﾌﾟﾚｾﾞﾝｽEB</vt:lpstr>
      <vt:lpstr>メイリオ</vt:lpstr>
      <vt:lpstr>游ゴシック</vt:lpstr>
      <vt:lpstr>HG明朝E</vt:lpstr>
      <vt:lpstr>Century Gothic</vt:lpstr>
      <vt:lpstr>Arial Black</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238</cp:revision>
  <dcterms:created xsi:type="dcterms:W3CDTF">2019-06-27T02:30:15Z</dcterms:created>
  <dcterms:modified xsi:type="dcterms:W3CDTF">2020-02-03T09:04:18Z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